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9" r:id="rId1"/>
  </p:sldMasterIdLst>
  <p:sldIdLst>
    <p:sldId id="256" r:id="rId2"/>
    <p:sldId id="283" r:id="rId3"/>
    <p:sldId id="282" r:id="rId4"/>
    <p:sldId id="286" r:id="rId5"/>
    <p:sldId id="271" r:id="rId6"/>
    <p:sldId id="272" r:id="rId7"/>
    <p:sldId id="278" r:id="rId8"/>
    <p:sldId id="279" r:id="rId9"/>
    <p:sldId id="281" r:id="rId10"/>
    <p:sldId id="284" r:id="rId11"/>
    <p:sldId id="285" r:id="rId12"/>
    <p:sldId id="287" r:id="rId13"/>
    <p:sldId id="288" r:id="rId14"/>
    <p:sldId id="289" r:id="rId15"/>
    <p:sldId id="290" r:id="rId16"/>
    <p:sldId id="291" r:id="rId17"/>
    <p:sldId id="292" r:id="rId18"/>
    <p:sldId id="294" r:id="rId19"/>
    <p:sldId id="295" r:id="rId20"/>
    <p:sldId id="296" r:id="rId21"/>
    <p:sldId id="270" r:id="rId22"/>
    <p:sldId id="265" r:id="rId23"/>
    <p:sldId id="297" r:id="rId24"/>
    <p:sldId id="275"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21"/>
    <p:restoredTop sz="94663"/>
  </p:normalViewPr>
  <p:slideViewPr>
    <p:cSldViewPr snapToGrid="0" snapToObjects="1">
      <p:cViewPr varScale="1">
        <p:scale>
          <a:sx n="69" d="100"/>
          <a:sy n="69" d="100"/>
        </p:scale>
        <p:origin x="3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1A3C3-2F2A-4426-B4FC-7A0B2BEF9C9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88DFA92-8C4F-4403-B52F-DA805494CE36}">
      <dgm:prSet custT="1"/>
      <dgm:spPr/>
      <dgm:t>
        <a:bodyPr/>
        <a:lstStyle/>
        <a:p>
          <a:r>
            <a:rPr lang="en-US" sz="1800" b="1" dirty="0"/>
            <a:t>Be present in your online course during the session time </a:t>
          </a:r>
        </a:p>
      </dgm:t>
    </dgm:pt>
    <dgm:pt modelId="{B77E4BF9-DA83-48E3-82CD-A05056669BAC}" type="parTrans" cxnId="{02A01961-45AC-41D9-A7AB-0E9B42225659}">
      <dgm:prSet/>
      <dgm:spPr/>
      <dgm:t>
        <a:bodyPr/>
        <a:lstStyle/>
        <a:p>
          <a:endParaRPr lang="en-US"/>
        </a:p>
      </dgm:t>
    </dgm:pt>
    <dgm:pt modelId="{34E2F0F4-4C12-4690-BD61-98F961C125E9}" type="sibTrans" cxnId="{02A01961-45AC-41D9-A7AB-0E9B42225659}">
      <dgm:prSet/>
      <dgm:spPr/>
      <dgm:t>
        <a:bodyPr/>
        <a:lstStyle/>
        <a:p>
          <a:endParaRPr lang="en-US"/>
        </a:p>
      </dgm:t>
    </dgm:pt>
    <dgm:pt modelId="{09C2149B-3BB1-49AF-8435-056BF0DD002E}">
      <dgm:prSet custT="1"/>
      <dgm:spPr/>
      <dgm:t>
        <a:bodyPr/>
        <a:lstStyle/>
        <a:p>
          <a:r>
            <a:rPr lang="en-US" sz="1800" b="1" dirty="0"/>
            <a:t>Try to find a quiet area to complete your assignments</a:t>
          </a:r>
        </a:p>
      </dgm:t>
    </dgm:pt>
    <dgm:pt modelId="{827D1E99-D655-487E-AAD0-A66EAB8D988B}" type="parTrans" cxnId="{03BDA061-615E-4E5D-AE65-6052CE54AC3F}">
      <dgm:prSet/>
      <dgm:spPr/>
      <dgm:t>
        <a:bodyPr/>
        <a:lstStyle/>
        <a:p>
          <a:endParaRPr lang="en-US"/>
        </a:p>
      </dgm:t>
    </dgm:pt>
    <dgm:pt modelId="{FF7B6DAC-8155-4048-852F-D072025C716A}" type="sibTrans" cxnId="{03BDA061-615E-4E5D-AE65-6052CE54AC3F}">
      <dgm:prSet/>
      <dgm:spPr/>
      <dgm:t>
        <a:bodyPr/>
        <a:lstStyle/>
        <a:p>
          <a:endParaRPr lang="en-US"/>
        </a:p>
      </dgm:t>
    </dgm:pt>
    <dgm:pt modelId="{87B093DF-0C12-4C8F-B063-46CAE561F87C}">
      <dgm:prSet custT="1"/>
      <dgm:spPr/>
      <dgm:t>
        <a:bodyPr/>
        <a:lstStyle/>
        <a:p>
          <a:r>
            <a:rPr lang="en-US" sz="1600" b="1" dirty="0"/>
            <a:t>You have the skills and tools you need to achieve success in your courses. Remember to learn and have fun!</a:t>
          </a:r>
        </a:p>
      </dgm:t>
    </dgm:pt>
    <dgm:pt modelId="{B531A079-5B09-4B4C-B679-99E528A602C2}" type="parTrans" cxnId="{4C4AAA40-6B67-4489-AB0A-A26AB62CA398}">
      <dgm:prSet/>
      <dgm:spPr/>
      <dgm:t>
        <a:bodyPr/>
        <a:lstStyle/>
        <a:p>
          <a:endParaRPr lang="en-US"/>
        </a:p>
      </dgm:t>
    </dgm:pt>
    <dgm:pt modelId="{ED6D6947-C96C-47CA-9184-7B241B1CD3F7}" type="sibTrans" cxnId="{4C4AAA40-6B67-4489-AB0A-A26AB62CA398}">
      <dgm:prSet/>
      <dgm:spPr/>
      <dgm:t>
        <a:bodyPr/>
        <a:lstStyle/>
        <a:p>
          <a:endParaRPr lang="en-US"/>
        </a:p>
      </dgm:t>
    </dgm:pt>
    <dgm:pt modelId="{7A234BFB-EEF6-4031-87F2-8BFF4051A049}" type="pres">
      <dgm:prSet presAssocID="{A731A3C3-2F2A-4426-B4FC-7A0B2BEF9C9F}" presName="root" presStyleCnt="0">
        <dgm:presLayoutVars>
          <dgm:dir/>
          <dgm:resizeHandles val="exact"/>
        </dgm:presLayoutVars>
      </dgm:prSet>
      <dgm:spPr/>
      <dgm:t>
        <a:bodyPr/>
        <a:lstStyle/>
        <a:p>
          <a:endParaRPr lang="en-US"/>
        </a:p>
      </dgm:t>
    </dgm:pt>
    <dgm:pt modelId="{40E897A8-DB15-4317-86E5-5832DE01C072}" type="pres">
      <dgm:prSet presAssocID="{B88DFA92-8C4F-4403-B52F-DA805494CE36}" presName="compNode" presStyleCnt="0"/>
      <dgm:spPr/>
    </dgm:pt>
    <dgm:pt modelId="{1A0CECE3-800D-47E3-942E-3AE4AED00487}" type="pres">
      <dgm:prSet presAssocID="{B88DFA92-8C4F-4403-B52F-DA805494CE3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lock"/>
        </a:ext>
      </dgm:extLst>
    </dgm:pt>
    <dgm:pt modelId="{8867B746-3E3B-4A54-859F-05FAF4D95140}" type="pres">
      <dgm:prSet presAssocID="{B88DFA92-8C4F-4403-B52F-DA805494CE36}" presName="spaceRect" presStyleCnt="0"/>
      <dgm:spPr/>
    </dgm:pt>
    <dgm:pt modelId="{909F10A4-E4CD-41E7-B2BE-B8E71C725560}" type="pres">
      <dgm:prSet presAssocID="{B88DFA92-8C4F-4403-B52F-DA805494CE36}" presName="textRect" presStyleLbl="revTx" presStyleIdx="0" presStyleCnt="3" custLinFactNeighborX="1838" custLinFactNeighborY="-6865">
        <dgm:presLayoutVars>
          <dgm:chMax val="1"/>
          <dgm:chPref val="1"/>
        </dgm:presLayoutVars>
      </dgm:prSet>
      <dgm:spPr/>
      <dgm:t>
        <a:bodyPr/>
        <a:lstStyle/>
        <a:p>
          <a:endParaRPr lang="en-US"/>
        </a:p>
      </dgm:t>
    </dgm:pt>
    <dgm:pt modelId="{2CB627AF-9969-4222-8511-93E84C432B84}" type="pres">
      <dgm:prSet presAssocID="{34E2F0F4-4C12-4690-BD61-98F961C125E9}" presName="sibTrans" presStyleCnt="0"/>
      <dgm:spPr/>
    </dgm:pt>
    <dgm:pt modelId="{87FE1857-FFD2-4357-9EB8-1685BF0AC9E5}" type="pres">
      <dgm:prSet presAssocID="{09C2149B-3BB1-49AF-8435-056BF0DD002E}" presName="compNode" presStyleCnt="0"/>
      <dgm:spPr/>
    </dgm:pt>
    <dgm:pt modelId="{A5E1D8A0-AFE2-4CC3-A60F-DDFFE6C7EC1B}" type="pres">
      <dgm:prSet presAssocID="{09C2149B-3BB1-49AF-8435-056BF0DD00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editation"/>
        </a:ext>
      </dgm:extLst>
    </dgm:pt>
    <dgm:pt modelId="{71D2F5F6-9BED-42A9-9054-7E2D11105678}" type="pres">
      <dgm:prSet presAssocID="{09C2149B-3BB1-49AF-8435-056BF0DD002E}" presName="spaceRect" presStyleCnt="0"/>
      <dgm:spPr/>
    </dgm:pt>
    <dgm:pt modelId="{E62F6927-491F-4FDC-BE34-BD24F92DD111}" type="pres">
      <dgm:prSet presAssocID="{09C2149B-3BB1-49AF-8435-056BF0DD002E}" presName="textRect" presStyleLbl="revTx" presStyleIdx="1" presStyleCnt="3">
        <dgm:presLayoutVars>
          <dgm:chMax val="1"/>
          <dgm:chPref val="1"/>
        </dgm:presLayoutVars>
      </dgm:prSet>
      <dgm:spPr/>
      <dgm:t>
        <a:bodyPr/>
        <a:lstStyle/>
        <a:p>
          <a:endParaRPr lang="en-US"/>
        </a:p>
      </dgm:t>
    </dgm:pt>
    <dgm:pt modelId="{262F79F2-2039-4227-A29F-F6EBA40E7EA0}" type="pres">
      <dgm:prSet presAssocID="{FF7B6DAC-8155-4048-852F-D072025C716A}" presName="sibTrans" presStyleCnt="0"/>
      <dgm:spPr/>
    </dgm:pt>
    <dgm:pt modelId="{EE88C47E-3F39-4658-9383-9A7A0D4E3E71}" type="pres">
      <dgm:prSet presAssocID="{87B093DF-0C12-4C8F-B063-46CAE561F87C}" presName="compNode" presStyleCnt="0"/>
      <dgm:spPr/>
    </dgm:pt>
    <dgm:pt modelId="{21998532-D05C-45AE-B0AB-EB2AE92F0C48}" type="pres">
      <dgm:prSet presAssocID="{87B093DF-0C12-4C8F-B063-46CAE561F87C}" presName="iconRect" presStyleLbl="node1" presStyleIdx="2" presStyleCnt="3" custLinFactNeighborX="-424" custLinFactNeighborY="-117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lassroom"/>
        </a:ext>
      </dgm:extLst>
    </dgm:pt>
    <dgm:pt modelId="{D0A637A5-ECA9-4A65-B839-1B401F133850}" type="pres">
      <dgm:prSet presAssocID="{87B093DF-0C12-4C8F-B063-46CAE561F87C}" presName="spaceRect" presStyleCnt="0"/>
      <dgm:spPr/>
    </dgm:pt>
    <dgm:pt modelId="{04A722C0-D7D6-4F5C-A859-AF5715BBE156}" type="pres">
      <dgm:prSet presAssocID="{87B093DF-0C12-4C8F-B063-46CAE561F87C}" presName="textRect" presStyleLbl="revTx" presStyleIdx="2" presStyleCnt="3">
        <dgm:presLayoutVars>
          <dgm:chMax val="1"/>
          <dgm:chPref val="1"/>
        </dgm:presLayoutVars>
      </dgm:prSet>
      <dgm:spPr/>
      <dgm:t>
        <a:bodyPr/>
        <a:lstStyle/>
        <a:p>
          <a:endParaRPr lang="en-US"/>
        </a:p>
      </dgm:t>
    </dgm:pt>
  </dgm:ptLst>
  <dgm:cxnLst>
    <dgm:cxn modelId="{4C4AAA40-6B67-4489-AB0A-A26AB62CA398}" srcId="{A731A3C3-2F2A-4426-B4FC-7A0B2BEF9C9F}" destId="{87B093DF-0C12-4C8F-B063-46CAE561F87C}" srcOrd="2" destOrd="0" parTransId="{B531A079-5B09-4B4C-B679-99E528A602C2}" sibTransId="{ED6D6947-C96C-47CA-9184-7B241B1CD3F7}"/>
    <dgm:cxn modelId="{101D0958-18C9-4A4D-B18A-62B3A961F793}" type="presOf" srcId="{B88DFA92-8C4F-4403-B52F-DA805494CE36}" destId="{909F10A4-E4CD-41E7-B2BE-B8E71C725560}" srcOrd="0" destOrd="0" presId="urn:microsoft.com/office/officeart/2018/2/layout/IconLabelList"/>
    <dgm:cxn modelId="{8204E221-2555-4B33-8DCB-ED82F7FDB703}" type="presOf" srcId="{A731A3C3-2F2A-4426-B4FC-7A0B2BEF9C9F}" destId="{7A234BFB-EEF6-4031-87F2-8BFF4051A049}" srcOrd="0" destOrd="0" presId="urn:microsoft.com/office/officeart/2018/2/layout/IconLabelList"/>
    <dgm:cxn modelId="{D45889B0-3532-4825-B843-A57FF5F93AE8}" type="presOf" srcId="{87B093DF-0C12-4C8F-B063-46CAE561F87C}" destId="{04A722C0-D7D6-4F5C-A859-AF5715BBE156}" srcOrd="0" destOrd="0" presId="urn:microsoft.com/office/officeart/2018/2/layout/IconLabelList"/>
    <dgm:cxn modelId="{02A01961-45AC-41D9-A7AB-0E9B42225659}" srcId="{A731A3C3-2F2A-4426-B4FC-7A0B2BEF9C9F}" destId="{B88DFA92-8C4F-4403-B52F-DA805494CE36}" srcOrd="0" destOrd="0" parTransId="{B77E4BF9-DA83-48E3-82CD-A05056669BAC}" sibTransId="{34E2F0F4-4C12-4690-BD61-98F961C125E9}"/>
    <dgm:cxn modelId="{1B280F78-D4C0-4A8C-8FB5-CCC48838525C}" type="presOf" srcId="{09C2149B-3BB1-49AF-8435-056BF0DD002E}" destId="{E62F6927-491F-4FDC-BE34-BD24F92DD111}" srcOrd="0" destOrd="0" presId="urn:microsoft.com/office/officeart/2018/2/layout/IconLabelList"/>
    <dgm:cxn modelId="{03BDA061-615E-4E5D-AE65-6052CE54AC3F}" srcId="{A731A3C3-2F2A-4426-B4FC-7A0B2BEF9C9F}" destId="{09C2149B-3BB1-49AF-8435-056BF0DD002E}" srcOrd="1" destOrd="0" parTransId="{827D1E99-D655-487E-AAD0-A66EAB8D988B}" sibTransId="{FF7B6DAC-8155-4048-852F-D072025C716A}"/>
    <dgm:cxn modelId="{B8B5EB67-B09D-4923-BD47-F395F0E26313}" type="presParOf" srcId="{7A234BFB-EEF6-4031-87F2-8BFF4051A049}" destId="{40E897A8-DB15-4317-86E5-5832DE01C072}" srcOrd="0" destOrd="0" presId="urn:microsoft.com/office/officeart/2018/2/layout/IconLabelList"/>
    <dgm:cxn modelId="{6EB7A610-382B-48EF-B0D8-9085169DCD2E}" type="presParOf" srcId="{40E897A8-DB15-4317-86E5-5832DE01C072}" destId="{1A0CECE3-800D-47E3-942E-3AE4AED00487}" srcOrd="0" destOrd="0" presId="urn:microsoft.com/office/officeart/2018/2/layout/IconLabelList"/>
    <dgm:cxn modelId="{02E61FBD-5D81-417E-BD87-312992CCCB94}" type="presParOf" srcId="{40E897A8-DB15-4317-86E5-5832DE01C072}" destId="{8867B746-3E3B-4A54-859F-05FAF4D95140}" srcOrd="1" destOrd="0" presId="urn:microsoft.com/office/officeart/2018/2/layout/IconLabelList"/>
    <dgm:cxn modelId="{47201588-FFBA-42CC-BA0F-06995B8EB8F8}" type="presParOf" srcId="{40E897A8-DB15-4317-86E5-5832DE01C072}" destId="{909F10A4-E4CD-41E7-B2BE-B8E71C725560}" srcOrd="2" destOrd="0" presId="urn:microsoft.com/office/officeart/2018/2/layout/IconLabelList"/>
    <dgm:cxn modelId="{99ABEF63-994C-4E54-9A42-733AB5DC9E6B}" type="presParOf" srcId="{7A234BFB-EEF6-4031-87F2-8BFF4051A049}" destId="{2CB627AF-9969-4222-8511-93E84C432B84}" srcOrd="1" destOrd="0" presId="urn:microsoft.com/office/officeart/2018/2/layout/IconLabelList"/>
    <dgm:cxn modelId="{2C6F79F4-6CCB-44E3-A280-F401D6FD647E}" type="presParOf" srcId="{7A234BFB-EEF6-4031-87F2-8BFF4051A049}" destId="{87FE1857-FFD2-4357-9EB8-1685BF0AC9E5}" srcOrd="2" destOrd="0" presId="urn:microsoft.com/office/officeart/2018/2/layout/IconLabelList"/>
    <dgm:cxn modelId="{BCC7E1F5-B824-4E91-8B5F-A2C1CB67C3B6}" type="presParOf" srcId="{87FE1857-FFD2-4357-9EB8-1685BF0AC9E5}" destId="{A5E1D8A0-AFE2-4CC3-A60F-DDFFE6C7EC1B}" srcOrd="0" destOrd="0" presId="urn:microsoft.com/office/officeart/2018/2/layout/IconLabelList"/>
    <dgm:cxn modelId="{33968ABB-C3E5-4915-B30A-5F44A51EE7FB}" type="presParOf" srcId="{87FE1857-FFD2-4357-9EB8-1685BF0AC9E5}" destId="{71D2F5F6-9BED-42A9-9054-7E2D11105678}" srcOrd="1" destOrd="0" presId="urn:microsoft.com/office/officeart/2018/2/layout/IconLabelList"/>
    <dgm:cxn modelId="{62950429-08C6-43D4-B1F4-1871F586AB28}" type="presParOf" srcId="{87FE1857-FFD2-4357-9EB8-1685BF0AC9E5}" destId="{E62F6927-491F-4FDC-BE34-BD24F92DD111}" srcOrd="2" destOrd="0" presId="urn:microsoft.com/office/officeart/2018/2/layout/IconLabelList"/>
    <dgm:cxn modelId="{BAD04AD7-3F05-47E7-A023-ED87FC140A50}" type="presParOf" srcId="{7A234BFB-EEF6-4031-87F2-8BFF4051A049}" destId="{262F79F2-2039-4227-A29F-F6EBA40E7EA0}" srcOrd="3" destOrd="0" presId="urn:microsoft.com/office/officeart/2018/2/layout/IconLabelList"/>
    <dgm:cxn modelId="{A4EC8E2C-31BE-4CC3-882A-8E51377AB41F}" type="presParOf" srcId="{7A234BFB-EEF6-4031-87F2-8BFF4051A049}" destId="{EE88C47E-3F39-4658-9383-9A7A0D4E3E71}" srcOrd="4" destOrd="0" presId="urn:microsoft.com/office/officeart/2018/2/layout/IconLabelList"/>
    <dgm:cxn modelId="{E7F3BB98-DD8D-48D1-9DA1-16EE3C8B389C}" type="presParOf" srcId="{EE88C47E-3F39-4658-9383-9A7A0D4E3E71}" destId="{21998532-D05C-45AE-B0AB-EB2AE92F0C48}" srcOrd="0" destOrd="0" presId="urn:microsoft.com/office/officeart/2018/2/layout/IconLabelList"/>
    <dgm:cxn modelId="{D2DE9ADE-4354-4FC6-AE01-5162BA28CD49}" type="presParOf" srcId="{EE88C47E-3F39-4658-9383-9A7A0D4E3E71}" destId="{D0A637A5-ECA9-4A65-B839-1B401F133850}" srcOrd="1" destOrd="0" presId="urn:microsoft.com/office/officeart/2018/2/layout/IconLabelList"/>
    <dgm:cxn modelId="{75282170-4711-453D-A63C-A28B517ADD4C}" type="presParOf" srcId="{EE88C47E-3F39-4658-9383-9A7A0D4E3E71}" destId="{04A722C0-D7D6-4F5C-A859-AF5715BBE15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CECE3-800D-47E3-942E-3AE4AED00487}">
      <dsp:nvSpPr>
        <dsp:cNvPr id="0" name=""/>
        <dsp:cNvSpPr/>
      </dsp:nvSpPr>
      <dsp:spPr>
        <a:xfrm>
          <a:off x="763368" y="275947"/>
          <a:ext cx="1214992" cy="12149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9F10A4-E4CD-41E7-B2BE-B8E71C725560}">
      <dsp:nvSpPr>
        <dsp:cNvPr id="0" name=""/>
        <dsp:cNvSpPr/>
      </dsp:nvSpPr>
      <dsp:spPr>
        <a:xfrm>
          <a:off x="70498" y="1796644"/>
          <a:ext cx="2699983"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b="1" kern="1200" dirty="0"/>
            <a:t>Be present in your online course during the session time </a:t>
          </a:r>
        </a:p>
      </dsp:txBody>
      <dsp:txXfrm>
        <a:off x="70498" y="1796644"/>
        <a:ext cx="2699983" cy="832500"/>
      </dsp:txXfrm>
    </dsp:sp>
    <dsp:sp modelId="{A5E1D8A0-AFE2-4CC3-A60F-DDFFE6C7EC1B}">
      <dsp:nvSpPr>
        <dsp:cNvPr id="0" name=""/>
        <dsp:cNvSpPr/>
      </dsp:nvSpPr>
      <dsp:spPr>
        <a:xfrm>
          <a:off x="3935848" y="275947"/>
          <a:ext cx="1214992" cy="1214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2F6927-491F-4FDC-BE34-BD24F92DD111}">
      <dsp:nvSpPr>
        <dsp:cNvPr id="0" name=""/>
        <dsp:cNvSpPr/>
      </dsp:nvSpPr>
      <dsp:spPr>
        <a:xfrm>
          <a:off x="3193353" y="1853795"/>
          <a:ext cx="2699983"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b="1" kern="1200" dirty="0"/>
            <a:t>Try to find a quiet area to complete your assignments</a:t>
          </a:r>
        </a:p>
      </dsp:txBody>
      <dsp:txXfrm>
        <a:off x="3193353" y="1853795"/>
        <a:ext cx="2699983" cy="832500"/>
      </dsp:txXfrm>
    </dsp:sp>
    <dsp:sp modelId="{21998532-D05C-45AE-B0AB-EB2AE92F0C48}">
      <dsp:nvSpPr>
        <dsp:cNvPr id="0" name=""/>
        <dsp:cNvSpPr/>
      </dsp:nvSpPr>
      <dsp:spPr>
        <a:xfrm>
          <a:off x="2344456" y="3347003"/>
          <a:ext cx="1214992" cy="12149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A722C0-D7D6-4F5C-A859-AF5715BBE156}">
      <dsp:nvSpPr>
        <dsp:cNvPr id="0" name=""/>
        <dsp:cNvSpPr/>
      </dsp:nvSpPr>
      <dsp:spPr>
        <a:xfrm>
          <a:off x="1607112" y="4939139"/>
          <a:ext cx="2699983"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en-US" sz="1600" b="1" kern="1200" dirty="0"/>
            <a:t>You have the skills and tools you need to achieve success in your courses. Remember to learn and have fun!</a:t>
          </a:r>
        </a:p>
      </dsp:txBody>
      <dsp:txXfrm>
        <a:off x="1607112" y="4939139"/>
        <a:ext cx="2699983" cy="832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0CA8299-B308-304A-A39B-0EBA617DC9B2}" type="datetimeFigureOut">
              <a:rPr lang="en-US" smtClean="0"/>
              <a:t>12/1/2020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10D68C0-E2D6-CB4D-816B-69D44F59946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024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A8299-B308-304A-A39B-0EBA617DC9B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D68C0-E2D6-CB4D-816B-69D44F599461}" type="slidenum">
              <a:rPr lang="en-US" smtClean="0"/>
              <a:t>‹#›</a:t>
            </a:fld>
            <a:endParaRPr lang="en-US"/>
          </a:p>
        </p:txBody>
      </p:sp>
    </p:spTree>
    <p:extLst>
      <p:ext uri="{BB962C8B-B14F-4D97-AF65-F5344CB8AC3E}">
        <p14:creationId xmlns:p14="http://schemas.microsoft.com/office/powerpoint/2010/main" val="2376303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A8299-B308-304A-A39B-0EBA617DC9B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D68C0-E2D6-CB4D-816B-69D44F59946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59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A8299-B308-304A-A39B-0EBA617DC9B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D68C0-E2D6-CB4D-816B-69D44F59946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790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A8299-B308-304A-A39B-0EBA617DC9B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D68C0-E2D6-CB4D-816B-69D44F599461}" type="slidenum">
              <a:rPr lang="en-US" smtClean="0"/>
              <a:t>‹#›</a:t>
            </a:fld>
            <a:endParaRPr lang="en-US"/>
          </a:p>
        </p:txBody>
      </p:sp>
    </p:spTree>
    <p:extLst>
      <p:ext uri="{BB962C8B-B14F-4D97-AF65-F5344CB8AC3E}">
        <p14:creationId xmlns:p14="http://schemas.microsoft.com/office/powerpoint/2010/main" val="3677451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A8299-B308-304A-A39B-0EBA617DC9B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D68C0-E2D6-CB4D-816B-69D44F59946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9896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A8299-B308-304A-A39B-0EBA617DC9B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D68C0-E2D6-CB4D-816B-69D44F59946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8439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A8299-B308-304A-A39B-0EBA617DC9B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D68C0-E2D6-CB4D-816B-69D44F59946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099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A8299-B308-304A-A39B-0EBA617DC9B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D68C0-E2D6-CB4D-816B-69D44F59946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94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A8299-B308-304A-A39B-0EBA617DC9B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D68C0-E2D6-CB4D-816B-69D44F599461}" type="slidenum">
              <a:rPr lang="en-US" smtClean="0"/>
              <a:t>‹#›</a:t>
            </a:fld>
            <a:endParaRPr lang="en-US"/>
          </a:p>
        </p:txBody>
      </p:sp>
    </p:spTree>
    <p:extLst>
      <p:ext uri="{BB962C8B-B14F-4D97-AF65-F5344CB8AC3E}">
        <p14:creationId xmlns:p14="http://schemas.microsoft.com/office/powerpoint/2010/main" val="329737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A8299-B308-304A-A39B-0EBA617DC9B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D68C0-E2D6-CB4D-816B-69D44F59946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512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CA8299-B308-304A-A39B-0EBA617DC9B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D68C0-E2D6-CB4D-816B-69D44F599461}" type="slidenum">
              <a:rPr lang="en-US" smtClean="0"/>
              <a:t>‹#›</a:t>
            </a:fld>
            <a:endParaRPr lang="en-US"/>
          </a:p>
        </p:txBody>
      </p:sp>
    </p:spTree>
    <p:extLst>
      <p:ext uri="{BB962C8B-B14F-4D97-AF65-F5344CB8AC3E}">
        <p14:creationId xmlns:p14="http://schemas.microsoft.com/office/powerpoint/2010/main" val="374486551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CA8299-B308-304A-A39B-0EBA617DC9B2}"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D68C0-E2D6-CB4D-816B-69D44F59946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293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CA8299-B308-304A-A39B-0EBA617DC9B2}"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D68C0-E2D6-CB4D-816B-69D44F59946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91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A8299-B308-304A-A39B-0EBA617DC9B2}"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D68C0-E2D6-CB4D-816B-69D44F599461}" type="slidenum">
              <a:rPr lang="en-US" smtClean="0"/>
              <a:t>‹#›</a:t>
            </a:fld>
            <a:endParaRPr lang="en-US"/>
          </a:p>
        </p:txBody>
      </p:sp>
    </p:spTree>
    <p:extLst>
      <p:ext uri="{BB962C8B-B14F-4D97-AF65-F5344CB8AC3E}">
        <p14:creationId xmlns:p14="http://schemas.microsoft.com/office/powerpoint/2010/main" val="183171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A8299-B308-304A-A39B-0EBA617DC9B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D68C0-E2D6-CB4D-816B-69D44F59946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885280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A8299-B308-304A-A39B-0EBA617DC9B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D68C0-E2D6-CB4D-816B-69D44F599461}" type="slidenum">
              <a:rPr lang="en-US" smtClean="0"/>
              <a:t>‹#›</a:t>
            </a:fld>
            <a:endParaRPr lang="en-US"/>
          </a:p>
        </p:txBody>
      </p:sp>
    </p:spTree>
    <p:extLst>
      <p:ext uri="{BB962C8B-B14F-4D97-AF65-F5344CB8AC3E}">
        <p14:creationId xmlns:p14="http://schemas.microsoft.com/office/powerpoint/2010/main" val="32539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CA8299-B308-304A-A39B-0EBA617DC9B2}" type="datetimeFigureOut">
              <a:rPr lang="en-US" smtClean="0"/>
              <a:t>12/1/2020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0D68C0-E2D6-CB4D-816B-69D44F599461}" type="slidenum">
              <a:rPr lang="en-US" smtClean="0"/>
              <a:t>‹#›</a:t>
            </a:fld>
            <a:endParaRPr lang="en-US"/>
          </a:p>
        </p:txBody>
      </p:sp>
    </p:spTree>
    <p:extLst>
      <p:ext uri="{BB962C8B-B14F-4D97-AF65-F5344CB8AC3E}">
        <p14:creationId xmlns:p14="http://schemas.microsoft.com/office/powerpoint/2010/main" val="1847801066"/>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 id="214748400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kupec@qcc.mass.edu"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mailto:-ababb1@Worcester.edu" TargetMode="External"/><Relationship Id="rId4" Type="http://schemas.openxmlformats.org/officeDocument/2006/relationships/hyperlink" Target="mailto:klberry@qcc.mass.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9BB855E-E401-41F6-8925-C43722CDD6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1AB028E-5F68-413C-BBF0-EE603FDA6E5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8" name="Picture 27">
              <a:extLst>
                <a:ext uri="{FF2B5EF4-FFF2-40B4-BE49-F238E27FC236}">
                  <a16:creationId xmlns:a16="http://schemas.microsoft.com/office/drawing/2014/main" id="{5368E36D-BDC9-4F55-91DC-B0E56FB7476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9" name="Rectangle 28">
              <a:extLst>
                <a:ext uri="{FF2B5EF4-FFF2-40B4-BE49-F238E27FC236}">
                  <a16:creationId xmlns:a16="http://schemas.microsoft.com/office/drawing/2014/main" id="{EF1EBEBA-1392-47C5-AD8B-6BFEE9D104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0" name="Picture 29">
              <a:extLst>
                <a:ext uri="{FF2B5EF4-FFF2-40B4-BE49-F238E27FC236}">
                  <a16:creationId xmlns:a16="http://schemas.microsoft.com/office/drawing/2014/main" id="{0D6C4AA0-1E91-47AC-AC54-384D60DE5AE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 name="Picture 30">
              <a:extLst>
                <a:ext uri="{FF2B5EF4-FFF2-40B4-BE49-F238E27FC236}">
                  <a16:creationId xmlns:a16="http://schemas.microsoft.com/office/drawing/2014/main" id="{4C843592-ED42-47B6-B2F3-28E0917EB3A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644DA9B-3265-824A-97F3-9BB02A90754F}"/>
              </a:ext>
            </a:extLst>
          </p:cNvPr>
          <p:cNvSpPr>
            <a:spLocks noGrp="1"/>
          </p:cNvSpPr>
          <p:nvPr>
            <p:ph type="ctrTitle"/>
          </p:nvPr>
        </p:nvSpPr>
        <p:spPr>
          <a:xfrm>
            <a:off x="1102619" y="3760257"/>
            <a:ext cx="9989677" cy="1418630"/>
          </a:xfrm>
        </p:spPr>
        <p:txBody>
          <a:bodyPr vert="horz" lIns="91440" tIns="45720" rIns="91440" bIns="45720" rtlCol="0">
            <a:normAutofit/>
          </a:bodyPr>
          <a:lstStyle/>
          <a:p>
            <a:pPr>
              <a:lnSpc>
                <a:spcPct val="90000"/>
              </a:lnSpc>
            </a:pPr>
            <a:r>
              <a:rPr lang="en-US" sz="4600" b="1" kern="1200" dirty="0">
                <a:solidFill>
                  <a:srgbClr val="262626"/>
                </a:solidFill>
                <a:latin typeface="+mj-lt"/>
                <a:ea typeface="+mj-ea"/>
                <a:cs typeface="+mj-cs"/>
              </a:rPr>
              <a:t>Spring Class Overview</a:t>
            </a:r>
          </a:p>
        </p:txBody>
      </p:sp>
      <p:sp>
        <p:nvSpPr>
          <p:cNvPr id="33" name="Rectangle 32">
            <a:extLst>
              <a:ext uri="{FF2B5EF4-FFF2-40B4-BE49-F238E27FC236}">
                <a16:creationId xmlns:a16="http://schemas.microsoft.com/office/drawing/2014/main" id="{AE4DC31D-3252-4CE4-94B0-32BB37A184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2202" y="1092200"/>
            <a:ext cx="7240536" cy="2417572"/>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F9ABF50-2998-468E-A550-85A1DD0DDC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262441"/>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0" name="Picture 49" descr="A close up of a logo&#10;&#10;Description automatically generated">
            <a:extLst>
              <a:ext uri="{FF2B5EF4-FFF2-40B4-BE49-F238E27FC236}">
                <a16:creationId xmlns:a16="http://schemas.microsoft.com/office/drawing/2014/main" id="{D2041330-DC14-E44A-93E0-1FFBDDBC8FCD}"/>
              </a:ext>
            </a:extLst>
          </p:cNvPr>
          <p:cNvPicPr>
            <a:picLocks noChangeAspect="1"/>
          </p:cNvPicPr>
          <p:nvPr/>
        </p:nvPicPr>
        <p:blipFill rotWithShape="1">
          <a:blip r:embed="rId5"/>
          <a:srcRect r="1636"/>
          <a:stretch/>
        </p:blipFill>
        <p:spPr>
          <a:xfrm>
            <a:off x="2766967" y="1528235"/>
            <a:ext cx="6472567" cy="1625597"/>
          </a:xfrm>
          <a:prstGeom prst="rect">
            <a:avLst/>
          </a:prstGeom>
        </p:spPr>
      </p:pic>
    </p:spTree>
    <p:extLst>
      <p:ext uri="{BB962C8B-B14F-4D97-AF65-F5344CB8AC3E}">
        <p14:creationId xmlns:p14="http://schemas.microsoft.com/office/powerpoint/2010/main" val="3772815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rmAutofit fontScale="90000"/>
          </a:bodyPr>
          <a:lstStyle/>
          <a:p>
            <a:pPr>
              <a:lnSpc>
                <a:spcPct val="90000"/>
              </a:lnSpc>
            </a:pPr>
            <a:r>
              <a:rPr lang="en-US" sz="2700" b="1" dirty="0">
                <a:solidFill>
                  <a:srgbClr val="FFFFFF"/>
                </a:solidFill>
              </a:rPr>
              <a:t/>
            </a:r>
            <a:br>
              <a:rPr lang="en-US" sz="2700" b="1" dirty="0">
                <a:solidFill>
                  <a:srgbClr val="FFFFFF"/>
                </a:solidFill>
              </a:rPr>
            </a:br>
            <a:r>
              <a:rPr lang="en-US" dirty="0">
                <a:solidFill>
                  <a:schemeClr val="bg1"/>
                </a:solidFill>
              </a:rPr>
              <a:t> ART 131- Introduction to Drawing</a:t>
            </a:r>
            <a:br>
              <a:rPr lang="en-US" dirty="0">
                <a:solidFill>
                  <a:schemeClr val="bg1"/>
                </a:solidFill>
              </a:rPr>
            </a:br>
            <a:endParaRPr lang="en-US" sz="18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804420" y="2612255"/>
            <a:ext cx="10454129" cy="4010218"/>
          </a:xfrm>
        </p:spPr>
        <p:txBody>
          <a:bodyPr>
            <a:noAutofit/>
          </a:bodyPr>
          <a:lstStyle/>
          <a:p>
            <a:pPr marL="0" indent="0" algn="ctr">
              <a:buNone/>
            </a:pPr>
            <a:r>
              <a:rPr lang="en-US" sz="1800" b="1" dirty="0">
                <a:latin typeface="Calibri" panose="020F0502020204030204" pitchFamily="34" charset="0"/>
                <a:cs typeface="Calibri" panose="020F0502020204030204" pitchFamily="34" charset="0"/>
              </a:rPr>
              <a:t>QCC Course Instructor: TBD</a:t>
            </a:r>
          </a:p>
          <a:p>
            <a:r>
              <a:rPr lang="en-US" dirty="0"/>
              <a:t>This course examines the varied experiences involved in the drawing process while emphasizing an awareness of traditional disciplines. Students learn how to solve problems of surface organization and to develop the ability to analyze and translate three-dimensional space into a two-dimensional surface by using both perceptual and conceptual drawing methods. </a:t>
            </a:r>
          </a:p>
          <a:p>
            <a:r>
              <a:rPr lang="en-US" dirty="0"/>
              <a:t>Course materials include a book will be provided. We will communicate with you through your QCC email the delivery of these materials. Classes will be taught remotely, using Blackboard, Zoom, or Google.</a:t>
            </a:r>
          </a:p>
          <a:p>
            <a:pPr marL="0" indent="0">
              <a:lnSpc>
                <a:spcPct val="90000"/>
              </a:lnSpc>
              <a:buNone/>
            </a:pPr>
            <a:r>
              <a:rPr lang="en-US" dirty="0"/>
              <a:t/>
            </a:r>
            <a:br>
              <a:rPr lang="en-US" dirty="0"/>
            </a:br>
            <a:endParaRPr lang="en-US" dirty="0"/>
          </a:p>
        </p:txBody>
      </p:sp>
    </p:spTree>
    <p:extLst>
      <p:ext uri="{BB962C8B-B14F-4D97-AF65-F5344CB8AC3E}">
        <p14:creationId xmlns:p14="http://schemas.microsoft.com/office/powerpoint/2010/main" val="176340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rmAutofit fontScale="90000"/>
          </a:bodyPr>
          <a:lstStyle/>
          <a:p>
            <a:pPr>
              <a:lnSpc>
                <a:spcPct val="90000"/>
              </a:lnSpc>
            </a:pPr>
            <a:r>
              <a:rPr lang="en-US" sz="2700" b="1" dirty="0">
                <a:solidFill>
                  <a:srgbClr val="FFFFFF"/>
                </a:solidFill>
              </a:rPr>
              <a:t/>
            </a:r>
            <a:br>
              <a:rPr lang="en-US" sz="2700" b="1" dirty="0">
                <a:solidFill>
                  <a:srgbClr val="FFFFFF"/>
                </a:solidFill>
              </a:rPr>
            </a:br>
            <a:r>
              <a:rPr lang="en-US" dirty="0">
                <a:solidFill>
                  <a:schemeClr val="bg1"/>
                </a:solidFill>
              </a:rPr>
              <a:t> CRJ 102- Terrorism and Homeland Security </a:t>
            </a:r>
            <a:br>
              <a:rPr lang="en-US" dirty="0">
                <a:solidFill>
                  <a:schemeClr val="bg1"/>
                </a:solidFill>
              </a:rPr>
            </a:br>
            <a:endParaRPr lang="en-US" sz="18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804420" y="2612255"/>
            <a:ext cx="10454129" cy="4010218"/>
          </a:xfrm>
        </p:spPr>
        <p:txBody>
          <a:bodyPr>
            <a:noAutofit/>
          </a:bodyPr>
          <a:lstStyle/>
          <a:p>
            <a:pPr marL="0" indent="0" algn="ctr">
              <a:buNone/>
            </a:pPr>
            <a:r>
              <a:rPr lang="en-US" sz="1800" b="1" dirty="0">
                <a:latin typeface="Calibri" panose="020F0502020204030204" pitchFamily="34" charset="0"/>
                <a:cs typeface="Calibri" panose="020F0502020204030204" pitchFamily="34" charset="0"/>
              </a:rPr>
              <a:t>QCC Course Instructor: TBD</a:t>
            </a:r>
          </a:p>
          <a:p>
            <a:r>
              <a:rPr lang="en-US" dirty="0"/>
              <a:t>This course covers the fundamentals of preparing an organization and community for terrorism in the 21st century. Areas of study include the concept of threat assessment, prevention, mitigation, and response. Students learn about crisis and consequence management, and the methods used to plan for and respond to domestic terrorist incidents involving nuclear, biological, or chemical weapons of mass destruction as it relates to Homeland Security. </a:t>
            </a:r>
          </a:p>
          <a:p>
            <a:r>
              <a:rPr lang="en-US" dirty="0"/>
              <a:t>Course materials include a book will be provided. We will communicate with you through your QCC email the delivery of these materials. Classes will be taught remotely, using Blackboard, Zoom, or Google.</a:t>
            </a:r>
          </a:p>
          <a:p>
            <a:pPr marL="0" indent="0">
              <a:lnSpc>
                <a:spcPct val="90000"/>
              </a:lnSpc>
              <a:buNone/>
            </a:pPr>
            <a:r>
              <a:rPr lang="en-US" dirty="0"/>
              <a:t/>
            </a:r>
            <a:br>
              <a:rPr lang="en-US" dirty="0"/>
            </a:br>
            <a:endParaRPr lang="en-US" dirty="0"/>
          </a:p>
        </p:txBody>
      </p:sp>
    </p:spTree>
    <p:extLst>
      <p:ext uri="{BB962C8B-B14F-4D97-AF65-F5344CB8AC3E}">
        <p14:creationId xmlns:p14="http://schemas.microsoft.com/office/powerpoint/2010/main" val="2845610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Autofit/>
          </a:bodyPr>
          <a:lstStyle/>
          <a:p>
            <a:pPr>
              <a:lnSpc>
                <a:spcPct val="90000"/>
              </a:lnSpc>
            </a:pPr>
            <a:r>
              <a:rPr lang="en-US" sz="4000" b="1" dirty="0">
                <a:solidFill>
                  <a:schemeClr val="bg1"/>
                </a:solidFill>
              </a:rPr>
              <a:t/>
            </a:r>
            <a:br>
              <a:rPr lang="en-US" sz="4000" b="1" dirty="0">
                <a:solidFill>
                  <a:schemeClr val="bg1"/>
                </a:solidFill>
              </a:rPr>
            </a:br>
            <a:r>
              <a:rPr lang="en-US" sz="4000" dirty="0">
                <a:solidFill>
                  <a:schemeClr val="bg1"/>
                </a:solidFill>
              </a:rPr>
              <a:t>BTT 101 Introduction to Biotechnology </a:t>
            </a:r>
            <a:br>
              <a:rPr lang="en-US" sz="4000" dirty="0">
                <a:solidFill>
                  <a:schemeClr val="bg1"/>
                </a:solidFill>
              </a:rPr>
            </a:br>
            <a:endParaRPr lang="en-US" sz="4000" dirty="0">
              <a:solidFill>
                <a:schemeClr val="bg1"/>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804420" y="2612255"/>
            <a:ext cx="10454129" cy="4010218"/>
          </a:xfrm>
        </p:spPr>
        <p:txBody>
          <a:bodyPr>
            <a:noAutofit/>
          </a:bodyPr>
          <a:lstStyle/>
          <a:p>
            <a:pPr marL="0" indent="0" algn="ctr">
              <a:buNone/>
            </a:pPr>
            <a:r>
              <a:rPr lang="en-US" sz="1800" b="1" dirty="0">
                <a:latin typeface="Calibri" panose="020F0502020204030204" pitchFamily="34" charset="0"/>
                <a:cs typeface="Calibri" panose="020F0502020204030204" pitchFamily="34" charset="0"/>
              </a:rPr>
              <a:t>QCC Course Instructor: TBD</a:t>
            </a:r>
          </a:p>
          <a:p>
            <a:r>
              <a:rPr lang="en-US" sz="2000" dirty="0"/>
              <a:t>The basic tenets of biotechnology including the scientific method will be presented through readings on the commercialization of recombinant DNA technology to produce therapeutic proteins and on the drug discovery process. Students will discuss the ethics, public policy issues, patent issues, career opportunities, and therapeutic promises of recombinant DNA technology. Students will also participate in a virtual drug discovery program to elucidate issues in drug discovery such as target identification, lead discovery and optimization, candidate selection, ethical clinical trials, and drug markets. </a:t>
            </a:r>
          </a:p>
          <a:p>
            <a:r>
              <a:rPr lang="en-US" sz="2000" dirty="0"/>
              <a:t>Course materials include a book will be provided. We will communicate with you through your QCC email the delivery of these materials. Classes will be taught remotely, using Blackboard, Zoom, or Google.</a:t>
            </a:r>
          </a:p>
          <a:p>
            <a:pPr marL="0" indent="0">
              <a:lnSpc>
                <a:spcPct val="90000"/>
              </a:lnSpc>
              <a:buNone/>
            </a:pPr>
            <a:r>
              <a:rPr lang="en-US" dirty="0"/>
              <a:t/>
            </a:r>
            <a:br>
              <a:rPr lang="en-US" dirty="0"/>
            </a:br>
            <a:endParaRPr lang="en-US" dirty="0"/>
          </a:p>
        </p:txBody>
      </p:sp>
    </p:spTree>
    <p:extLst>
      <p:ext uri="{BB962C8B-B14F-4D97-AF65-F5344CB8AC3E}">
        <p14:creationId xmlns:p14="http://schemas.microsoft.com/office/powerpoint/2010/main" val="353969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rmAutofit fontScale="90000"/>
          </a:bodyPr>
          <a:lstStyle/>
          <a:p>
            <a:pPr>
              <a:lnSpc>
                <a:spcPct val="90000"/>
              </a:lnSpc>
            </a:pPr>
            <a:r>
              <a:rPr lang="en-US" sz="2700" b="1" dirty="0">
                <a:solidFill>
                  <a:srgbClr val="FFFFFF"/>
                </a:solidFill>
              </a:rPr>
              <a:t/>
            </a:r>
            <a:br>
              <a:rPr lang="en-US" sz="2700" b="1" dirty="0">
                <a:solidFill>
                  <a:srgbClr val="FFFFFF"/>
                </a:solidFill>
              </a:rPr>
            </a:br>
            <a:r>
              <a:rPr lang="en-US" dirty="0">
                <a:solidFill>
                  <a:schemeClr val="bg1"/>
                </a:solidFill>
              </a:rPr>
              <a:t> MAT 100- College Algebra</a:t>
            </a:r>
            <a:br>
              <a:rPr lang="en-US" dirty="0">
                <a:solidFill>
                  <a:schemeClr val="bg1"/>
                </a:solidFill>
              </a:rPr>
            </a:br>
            <a:endParaRPr lang="en-US" sz="18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804420" y="2612255"/>
            <a:ext cx="10454129" cy="4010218"/>
          </a:xfrm>
        </p:spPr>
        <p:txBody>
          <a:bodyPr>
            <a:noAutofit/>
          </a:bodyPr>
          <a:lstStyle/>
          <a:p>
            <a:pPr marL="0" indent="0" algn="ctr">
              <a:buNone/>
            </a:pPr>
            <a:r>
              <a:rPr lang="en-US" sz="1800" b="1" dirty="0">
                <a:latin typeface="Calibri" panose="020F0502020204030204" pitchFamily="34" charset="0"/>
                <a:cs typeface="Calibri" panose="020F0502020204030204" pitchFamily="34" charset="0"/>
              </a:rPr>
              <a:t>QCC Course Instructor: TBD</a:t>
            </a:r>
          </a:p>
          <a:p>
            <a:r>
              <a:rPr lang="en-US" sz="2000" dirty="0"/>
              <a:t>This course continues the areas of study presented in Intermediate Algebra with more advanced treatment. Students perform arithmetic operations on rational expressions; solve equations with fractions; factor expressions; simplify complex fractions; simplify exponential expressions, roots, radicals, and rational exponents; solve linear systems using several techniques; use the midpoint and distance formulas; recognize and graph the equation of a circle; solve linear and absolute value inequalities; solve quadratic equations by completing the square and by using the quadratic formula; solve equations containing radicals or absolute values; and perform arithmetic operations on radical expressions and complex numbers. </a:t>
            </a:r>
          </a:p>
          <a:p>
            <a:r>
              <a:rPr lang="en-US" sz="2000" dirty="0"/>
              <a:t>Course materials include a code will be provided. We will communicate with you through your QCC email the delivery of these materials. Classes will be taught remotely, using Blackboard, Zoom, or Google.</a:t>
            </a:r>
          </a:p>
          <a:p>
            <a:pPr marL="0" indent="0">
              <a:lnSpc>
                <a:spcPct val="90000"/>
              </a:lnSpc>
              <a:buNone/>
            </a:pPr>
            <a:r>
              <a:rPr lang="en-US" dirty="0"/>
              <a:t/>
            </a:r>
            <a:br>
              <a:rPr lang="en-US" dirty="0"/>
            </a:br>
            <a:endParaRPr lang="en-US" dirty="0"/>
          </a:p>
        </p:txBody>
      </p:sp>
    </p:spTree>
    <p:extLst>
      <p:ext uri="{BB962C8B-B14F-4D97-AF65-F5344CB8AC3E}">
        <p14:creationId xmlns:p14="http://schemas.microsoft.com/office/powerpoint/2010/main" val="23557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rmAutofit fontScale="90000"/>
          </a:bodyPr>
          <a:lstStyle/>
          <a:p>
            <a:pPr>
              <a:lnSpc>
                <a:spcPct val="90000"/>
              </a:lnSpc>
            </a:pPr>
            <a:r>
              <a:rPr lang="en-US" sz="2700" b="1" dirty="0">
                <a:solidFill>
                  <a:srgbClr val="FFFFFF"/>
                </a:solidFill>
              </a:rPr>
              <a:t/>
            </a:r>
            <a:br>
              <a:rPr lang="en-US" sz="2700" b="1" dirty="0">
                <a:solidFill>
                  <a:srgbClr val="FFFFFF"/>
                </a:solidFill>
              </a:rPr>
            </a:br>
            <a:r>
              <a:rPr lang="en-US" dirty="0">
                <a:solidFill>
                  <a:schemeClr val="bg1"/>
                </a:solidFill>
              </a:rPr>
              <a:t> MAT 122- Statistics</a:t>
            </a:r>
            <a:br>
              <a:rPr lang="en-US" dirty="0">
                <a:solidFill>
                  <a:schemeClr val="bg1"/>
                </a:solidFill>
              </a:rPr>
            </a:br>
            <a:endParaRPr lang="en-US" sz="18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804420" y="2612255"/>
            <a:ext cx="10454129" cy="4010218"/>
          </a:xfrm>
        </p:spPr>
        <p:txBody>
          <a:bodyPr>
            <a:noAutofit/>
          </a:bodyPr>
          <a:lstStyle/>
          <a:p>
            <a:pPr marL="0" indent="0" algn="ctr">
              <a:buNone/>
            </a:pPr>
            <a:r>
              <a:rPr lang="en-US" sz="1800" b="1" dirty="0">
                <a:latin typeface="Calibri" panose="020F0502020204030204" pitchFamily="34" charset="0"/>
                <a:cs typeface="Calibri" panose="020F0502020204030204" pitchFamily="34" charset="0"/>
              </a:rPr>
              <a:t>QCC Course Instructor: TBD</a:t>
            </a:r>
          </a:p>
          <a:p>
            <a:r>
              <a:rPr lang="en-US" sz="2000" dirty="0"/>
              <a:t>This course covers the essentials of statistics. Students learn descriptive and inferential statistics; charts (histograms, frequency polygons, ogives, and pie charts); measures of central tendency (mean, median, mode, and weighted mean); and measures of dispersion (range, variance, and standard deviation). Additional areas of study include discrete and continuous random variables; basic probability theory; the binomial distribution and its application in binomial experiments; standard and non-standard normal distributions; the Central Limit Theorem; confidence intervals for means, proportions, and variances; linear correlation and 3 regression; and the one sample hypotheses test for mean (large and small sample), proportions, and variances. </a:t>
            </a:r>
          </a:p>
          <a:p>
            <a:r>
              <a:rPr lang="en-US" sz="2000" dirty="0"/>
              <a:t>Course materials include a code will be provided. We will communicate with you through your QCC email the delivery of these materials. Classes will be taught remotely, using Blackboard, Zoom, or Google.</a:t>
            </a:r>
          </a:p>
          <a:p>
            <a:pPr marL="0" indent="0">
              <a:lnSpc>
                <a:spcPct val="90000"/>
              </a:lnSpc>
              <a:buNone/>
            </a:pPr>
            <a:r>
              <a:rPr lang="en-US" dirty="0"/>
              <a:t/>
            </a:r>
            <a:br>
              <a:rPr lang="en-US" dirty="0"/>
            </a:br>
            <a:endParaRPr lang="en-US" dirty="0"/>
          </a:p>
        </p:txBody>
      </p:sp>
    </p:spTree>
    <p:extLst>
      <p:ext uri="{BB962C8B-B14F-4D97-AF65-F5344CB8AC3E}">
        <p14:creationId xmlns:p14="http://schemas.microsoft.com/office/powerpoint/2010/main" val="168309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rmAutofit fontScale="90000"/>
          </a:bodyPr>
          <a:lstStyle/>
          <a:p>
            <a:pPr>
              <a:lnSpc>
                <a:spcPct val="90000"/>
              </a:lnSpc>
            </a:pPr>
            <a:r>
              <a:rPr lang="en-US" sz="2700" b="1" dirty="0">
                <a:solidFill>
                  <a:srgbClr val="FFFFFF"/>
                </a:solidFill>
              </a:rPr>
              <a:t/>
            </a:r>
            <a:br>
              <a:rPr lang="en-US" sz="2700" b="1" dirty="0">
                <a:solidFill>
                  <a:srgbClr val="FFFFFF"/>
                </a:solidFill>
              </a:rPr>
            </a:br>
            <a:r>
              <a:rPr lang="en-US" dirty="0">
                <a:solidFill>
                  <a:schemeClr val="bg1"/>
                </a:solidFill>
              </a:rPr>
              <a:t> MAT 121 Topics in Mathematics</a:t>
            </a:r>
            <a:br>
              <a:rPr lang="en-US" dirty="0">
                <a:solidFill>
                  <a:schemeClr val="bg1"/>
                </a:solidFill>
              </a:rPr>
            </a:br>
            <a:endParaRPr lang="en-US" sz="18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804420" y="2612255"/>
            <a:ext cx="10454129" cy="4010218"/>
          </a:xfrm>
        </p:spPr>
        <p:txBody>
          <a:bodyPr>
            <a:noAutofit/>
          </a:bodyPr>
          <a:lstStyle/>
          <a:p>
            <a:pPr marL="0" indent="0" algn="ctr">
              <a:buNone/>
            </a:pPr>
            <a:r>
              <a:rPr lang="en-US" sz="1800" b="1" dirty="0">
                <a:latin typeface="Calibri" panose="020F0502020204030204" pitchFamily="34" charset="0"/>
                <a:cs typeface="Calibri" panose="020F0502020204030204" pitchFamily="34" charset="0"/>
              </a:rPr>
              <a:t>QCC Course Instructor: TBD</a:t>
            </a:r>
          </a:p>
          <a:p>
            <a:r>
              <a:rPr lang="en-US" sz="2000" dirty="0"/>
              <a:t>This course explores various areas in contemporary mathematics and consists of two components: required topics and optional topics. Required topics include mathematical patterns and problem solving, consumer finance, probability, statistics and Euclidean and transformational geometry. Optional topics may be chosen from the following: linear functions and applications; numeration systems; sets; logic; graph theory; election theory; apportionment; tessellations and fractals; and cryptography; in addition, instructors may also choose to expand upon the required topics </a:t>
            </a:r>
          </a:p>
          <a:p>
            <a:r>
              <a:rPr lang="en-US" sz="2000" dirty="0"/>
              <a:t>Course materials include a code will be provided. We will communicate with you through your QCC email the delivery of these materials. Classes will be taught remotely, using Blackboard, Zoom, or Google.</a:t>
            </a:r>
          </a:p>
          <a:p>
            <a:pPr marL="0" indent="0">
              <a:lnSpc>
                <a:spcPct val="90000"/>
              </a:lnSpc>
              <a:buNone/>
            </a:pPr>
            <a:r>
              <a:rPr lang="en-US" dirty="0"/>
              <a:t/>
            </a:r>
            <a:br>
              <a:rPr lang="en-US" dirty="0"/>
            </a:br>
            <a:endParaRPr lang="en-US" dirty="0"/>
          </a:p>
        </p:txBody>
      </p:sp>
    </p:spTree>
    <p:extLst>
      <p:ext uri="{BB962C8B-B14F-4D97-AF65-F5344CB8AC3E}">
        <p14:creationId xmlns:p14="http://schemas.microsoft.com/office/powerpoint/2010/main" val="96865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rmAutofit fontScale="90000"/>
          </a:bodyPr>
          <a:lstStyle/>
          <a:p>
            <a:pPr>
              <a:lnSpc>
                <a:spcPct val="90000"/>
              </a:lnSpc>
            </a:pPr>
            <a:r>
              <a:rPr lang="en-US" sz="2700" b="1" dirty="0">
                <a:solidFill>
                  <a:srgbClr val="FFFFFF"/>
                </a:solidFill>
              </a:rPr>
              <a:t/>
            </a:r>
            <a:br>
              <a:rPr lang="en-US" sz="2700" b="1" dirty="0">
                <a:solidFill>
                  <a:srgbClr val="FFFFFF"/>
                </a:solidFill>
              </a:rPr>
            </a:br>
            <a:r>
              <a:rPr lang="en-US" dirty="0">
                <a:solidFill>
                  <a:schemeClr val="bg1"/>
                </a:solidFill>
              </a:rPr>
              <a:t> SOC 100 Introduction to Sociology</a:t>
            </a:r>
            <a:br>
              <a:rPr lang="en-US" dirty="0">
                <a:solidFill>
                  <a:schemeClr val="bg1"/>
                </a:solidFill>
              </a:rPr>
            </a:br>
            <a:endParaRPr lang="en-US" sz="18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804420" y="2612255"/>
            <a:ext cx="10454129" cy="4010218"/>
          </a:xfrm>
        </p:spPr>
        <p:txBody>
          <a:bodyPr>
            <a:noAutofit/>
          </a:bodyPr>
          <a:lstStyle/>
          <a:p>
            <a:pPr marL="0" indent="0" algn="ctr">
              <a:buNone/>
            </a:pPr>
            <a:r>
              <a:rPr lang="en-US" sz="1800" b="1" dirty="0">
                <a:latin typeface="Calibri" panose="020F0502020204030204" pitchFamily="34" charset="0"/>
                <a:cs typeface="Calibri" panose="020F0502020204030204" pitchFamily="34" charset="0"/>
              </a:rPr>
              <a:t>WSU Course Instructor: TBD</a:t>
            </a:r>
          </a:p>
          <a:p>
            <a:r>
              <a:rPr lang="en-US" dirty="0"/>
              <a:t>The nature of group behavior and social interaction viewed through analysis of structure, norms, and values. </a:t>
            </a:r>
          </a:p>
          <a:p>
            <a:r>
              <a:rPr lang="en-US" dirty="0"/>
              <a:t>Course Materials will be determined by the professor. We will communicate with you through your QCC email the delivery of these materials. Classes will be taught remotely, using Blackboard, Zoom, or Google.</a:t>
            </a:r>
          </a:p>
        </p:txBody>
      </p:sp>
    </p:spTree>
    <p:extLst>
      <p:ext uri="{BB962C8B-B14F-4D97-AF65-F5344CB8AC3E}">
        <p14:creationId xmlns:p14="http://schemas.microsoft.com/office/powerpoint/2010/main" val="2327698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rmAutofit fontScale="90000"/>
          </a:bodyPr>
          <a:lstStyle/>
          <a:p>
            <a:pPr>
              <a:lnSpc>
                <a:spcPct val="90000"/>
              </a:lnSpc>
            </a:pPr>
            <a:r>
              <a:rPr lang="en-US" sz="2700" b="1" dirty="0">
                <a:solidFill>
                  <a:srgbClr val="FFFFFF"/>
                </a:solidFill>
              </a:rPr>
              <a:t/>
            </a:r>
            <a:br>
              <a:rPr lang="en-US" sz="2700" b="1" dirty="0">
                <a:solidFill>
                  <a:srgbClr val="FFFFFF"/>
                </a:solidFill>
              </a:rPr>
            </a:br>
            <a:r>
              <a:rPr lang="en-US" dirty="0">
                <a:solidFill>
                  <a:schemeClr val="bg1"/>
                </a:solidFill>
              </a:rPr>
              <a:t> UR 101 Introduction to Urban Studies</a:t>
            </a:r>
            <a:br>
              <a:rPr lang="en-US" dirty="0">
                <a:solidFill>
                  <a:schemeClr val="bg1"/>
                </a:solidFill>
              </a:rPr>
            </a:br>
            <a:endParaRPr lang="en-US" sz="18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804420" y="2612255"/>
            <a:ext cx="10454129" cy="4010218"/>
          </a:xfrm>
        </p:spPr>
        <p:txBody>
          <a:bodyPr>
            <a:noAutofit/>
          </a:bodyPr>
          <a:lstStyle/>
          <a:p>
            <a:pPr marL="0" indent="0" algn="ctr">
              <a:buNone/>
            </a:pPr>
            <a:r>
              <a:rPr lang="en-US" sz="1800" b="1" dirty="0">
                <a:latin typeface="Calibri" panose="020F0502020204030204" pitchFamily="34" charset="0"/>
                <a:cs typeface="Calibri" panose="020F0502020204030204" pitchFamily="34" charset="0"/>
              </a:rPr>
              <a:t>WSU Course Instructor: TBD</a:t>
            </a:r>
          </a:p>
          <a:p>
            <a:r>
              <a:rPr lang="en-US" dirty="0"/>
              <a:t>A broad contextual overview of urban life that examines from a systems perspective the relationship of man and his environment </a:t>
            </a:r>
          </a:p>
          <a:p>
            <a:r>
              <a:rPr lang="en-US" dirty="0"/>
              <a:t>Course Materials will be determined by the professor. We will communicate with you through your QCC email the delivery of these materials. Classes will be taught remotely, using Blackboard, Zoom, or Google.</a:t>
            </a:r>
          </a:p>
        </p:txBody>
      </p:sp>
    </p:spTree>
    <p:extLst>
      <p:ext uri="{BB962C8B-B14F-4D97-AF65-F5344CB8AC3E}">
        <p14:creationId xmlns:p14="http://schemas.microsoft.com/office/powerpoint/2010/main" val="332682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rmAutofit fontScale="90000"/>
          </a:bodyPr>
          <a:lstStyle/>
          <a:p>
            <a:pPr>
              <a:lnSpc>
                <a:spcPct val="90000"/>
              </a:lnSpc>
            </a:pPr>
            <a:r>
              <a:rPr lang="en-US" sz="2700" b="1" dirty="0">
                <a:solidFill>
                  <a:srgbClr val="FFFFFF"/>
                </a:solidFill>
              </a:rPr>
              <a:t/>
            </a:r>
            <a:br>
              <a:rPr lang="en-US" sz="2700" b="1" dirty="0">
                <a:solidFill>
                  <a:srgbClr val="FFFFFF"/>
                </a:solidFill>
              </a:rPr>
            </a:br>
            <a:r>
              <a:rPr lang="en-US" dirty="0">
                <a:solidFill>
                  <a:schemeClr val="bg1"/>
                </a:solidFill>
              </a:rPr>
              <a:t> PO 450 Politics of Black Hair (100MTC)</a:t>
            </a:r>
            <a:br>
              <a:rPr lang="en-US" dirty="0">
                <a:solidFill>
                  <a:schemeClr val="bg1"/>
                </a:solidFill>
              </a:rPr>
            </a:br>
            <a:endParaRPr lang="en-US" sz="18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804420" y="2612255"/>
            <a:ext cx="10454129" cy="4010218"/>
          </a:xfrm>
        </p:spPr>
        <p:txBody>
          <a:bodyPr>
            <a:noAutofit/>
          </a:bodyPr>
          <a:lstStyle/>
          <a:p>
            <a:pPr marL="0" indent="0" algn="ctr">
              <a:buNone/>
            </a:pPr>
            <a:r>
              <a:rPr lang="en-US" sz="1800" b="1" dirty="0">
                <a:latin typeface="Calibri" panose="020F0502020204030204" pitchFamily="34" charset="0"/>
                <a:cs typeface="Calibri" panose="020F0502020204030204" pitchFamily="34" charset="0"/>
              </a:rPr>
              <a:t>WSU Course Instructor: TBD</a:t>
            </a:r>
          </a:p>
          <a:p>
            <a:r>
              <a:rPr lang="en-US" dirty="0"/>
              <a:t>Selected areas of interest to students and instructors. Topic, prerequisites and instructor are announced in advance. </a:t>
            </a:r>
          </a:p>
          <a:p>
            <a:r>
              <a:rPr lang="en-US" dirty="0"/>
              <a:t>Course Materials will be determined by the professor. We will communicate with you through your QCC email the delivery of these materials. Classes will be taught remotely, using Blackboard, Zoom, or Google.</a:t>
            </a:r>
          </a:p>
          <a:p>
            <a:r>
              <a:rPr lang="en-US" dirty="0"/>
              <a:t>** Priority given to participants in the 100 Males to College Program </a:t>
            </a:r>
          </a:p>
        </p:txBody>
      </p:sp>
    </p:spTree>
    <p:extLst>
      <p:ext uri="{BB962C8B-B14F-4D97-AF65-F5344CB8AC3E}">
        <p14:creationId xmlns:p14="http://schemas.microsoft.com/office/powerpoint/2010/main" val="2152976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rmAutofit/>
          </a:bodyPr>
          <a:lstStyle/>
          <a:p>
            <a:pPr>
              <a:lnSpc>
                <a:spcPct val="90000"/>
              </a:lnSpc>
            </a:pPr>
            <a:r>
              <a:rPr lang="en-US" sz="2700" b="1" dirty="0">
                <a:solidFill>
                  <a:srgbClr val="FFFFFF"/>
                </a:solidFill>
              </a:rPr>
              <a:t/>
            </a:r>
            <a:br>
              <a:rPr lang="en-US" sz="2700" b="1" dirty="0">
                <a:solidFill>
                  <a:srgbClr val="FFFFFF"/>
                </a:solidFill>
              </a:rPr>
            </a:br>
            <a:r>
              <a:rPr lang="en-US" dirty="0">
                <a:solidFill>
                  <a:schemeClr val="bg1"/>
                </a:solidFill>
              </a:rPr>
              <a:t> AR 105 Introduction to Animation</a:t>
            </a:r>
            <a:endParaRPr lang="en-US" sz="18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804420" y="2612255"/>
            <a:ext cx="10454129" cy="4010218"/>
          </a:xfrm>
        </p:spPr>
        <p:txBody>
          <a:bodyPr>
            <a:noAutofit/>
          </a:bodyPr>
          <a:lstStyle/>
          <a:p>
            <a:pPr marL="0" indent="0" algn="ctr">
              <a:buNone/>
            </a:pPr>
            <a:r>
              <a:rPr lang="en-US" sz="1800" b="1" dirty="0">
                <a:latin typeface="Calibri" panose="020F0502020204030204" pitchFamily="34" charset="0"/>
                <a:cs typeface="Calibri" panose="020F0502020204030204" pitchFamily="34" charset="0"/>
              </a:rPr>
              <a:t>WSU Course Instructor: TBD</a:t>
            </a:r>
          </a:p>
          <a:p>
            <a:r>
              <a:rPr lang="en-US" dirty="0"/>
              <a:t>This hands-on introductory course covers the fundamentals and aesthetics of computer animation using the Adobe </a:t>
            </a:r>
            <a:r>
              <a:rPr lang="en-US" dirty="0" err="1"/>
              <a:t>AfterEffects</a:t>
            </a:r>
            <a:r>
              <a:rPr lang="en-US" dirty="0"/>
              <a:t> motion graphics program. </a:t>
            </a:r>
          </a:p>
          <a:p>
            <a:r>
              <a:rPr lang="en-US" dirty="0"/>
              <a:t>Course Materials will be determined by the professor. We will communicate with you through your QCC email the delivery of these materials. Classes will be taught remotely, using Blackboard, Zoom, or Google.</a:t>
            </a:r>
          </a:p>
        </p:txBody>
      </p:sp>
    </p:spTree>
    <p:extLst>
      <p:ext uri="{BB962C8B-B14F-4D97-AF65-F5344CB8AC3E}">
        <p14:creationId xmlns:p14="http://schemas.microsoft.com/office/powerpoint/2010/main" val="136691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9FBA-CFC5-4942-88AB-9238198E9603}"/>
              </a:ext>
            </a:extLst>
          </p:cNvPr>
          <p:cNvSpPr>
            <a:spLocks noGrp="1"/>
          </p:cNvSpPr>
          <p:nvPr>
            <p:ph type="title"/>
          </p:nvPr>
        </p:nvSpPr>
        <p:spPr/>
        <p:txBody>
          <a:bodyPr>
            <a:normAutofit fontScale="90000"/>
          </a:bodyPr>
          <a:lstStyle/>
          <a:p>
            <a:r>
              <a:rPr lang="en-US" dirty="0"/>
              <a:t>Early </a:t>
            </a:r>
            <a:r>
              <a:rPr lang="en-US" dirty="0" smtClean="0"/>
              <a:t>College Program </a:t>
            </a:r>
            <a:br>
              <a:rPr lang="en-US" dirty="0" smtClean="0"/>
            </a:br>
            <a:r>
              <a:rPr lang="en-US" dirty="0" smtClean="0"/>
              <a:t>First Step </a:t>
            </a:r>
            <a:endParaRPr lang="en-US" dirty="0"/>
          </a:p>
        </p:txBody>
      </p:sp>
      <p:sp>
        <p:nvSpPr>
          <p:cNvPr id="3" name="Content Placeholder 2">
            <a:extLst>
              <a:ext uri="{FF2B5EF4-FFF2-40B4-BE49-F238E27FC236}">
                <a16:creationId xmlns:a16="http://schemas.microsoft.com/office/drawing/2014/main" id="{503FC4E3-9B78-3549-8417-1E4C17ADBA40}"/>
              </a:ext>
            </a:extLst>
          </p:cNvPr>
          <p:cNvSpPr>
            <a:spLocks noGrp="1"/>
          </p:cNvSpPr>
          <p:nvPr>
            <p:ph idx="1"/>
          </p:nvPr>
        </p:nvSpPr>
        <p:spPr/>
        <p:txBody>
          <a:bodyPr/>
          <a:lstStyle/>
          <a:p>
            <a:r>
              <a:rPr lang="en-US" b="1" dirty="0"/>
              <a:t>Application </a:t>
            </a:r>
            <a:r>
              <a:rPr lang="en-US" b="1" dirty="0" smtClean="0"/>
              <a:t>– </a:t>
            </a:r>
            <a:r>
              <a:rPr lang="en-US" b="1" i="1" u="sng" dirty="0" smtClean="0">
                <a:solidFill>
                  <a:srgbClr val="0070C0"/>
                </a:solidFill>
              </a:rPr>
              <a:t>earlycollegeworcester.org</a:t>
            </a:r>
            <a:endParaRPr lang="en-US" i="1" u="sng" dirty="0">
              <a:solidFill>
                <a:srgbClr val="0070C0"/>
              </a:solidFill>
            </a:endParaRPr>
          </a:p>
          <a:p>
            <a:r>
              <a:rPr lang="en-US" b="1" dirty="0"/>
              <a:t>Parent Permission Form – </a:t>
            </a:r>
            <a:r>
              <a:rPr lang="en-US" dirty="0"/>
              <a:t>Form signed by student and parent/guardian</a:t>
            </a:r>
            <a:endParaRPr lang="en-US" b="1" dirty="0"/>
          </a:p>
          <a:p>
            <a:r>
              <a:rPr lang="en-US" b="1" dirty="0"/>
              <a:t>Personal Residency Form- </a:t>
            </a:r>
            <a:r>
              <a:rPr lang="en-US" dirty="0"/>
              <a:t>Online form for QCC classes</a:t>
            </a:r>
          </a:p>
          <a:p>
            <a:r>
              <a:rPr lang="en-US" b="1" dirty="0"/>
              <a:t>Early College Orientation- </a:t>
            </a:r>
            <a:r>
              <a:rPr lang="en-US" dirty="0"/>
              <a:t>Held in January prior to start of classes- one for QCC and one for WSU </a:t>
            </a:r>
            <a:endParaRPr lang="en-US" b="1" dirty="0"/>
          </a:p>
          <a:p>
            <a:endParaRPr lang="en-US" dirty="0"/>
          </a:p>
        </p:txBody>
      </p:sp>
    </p:spTree>
    <p:extLst>
      <p:ext uri="{BB962C8B-B14F-4D97-AF65-F5344CB8AC3E}">
        <p14:creationId xmlns:p14="http://schemas.microsoft.com/office/powerpoint/2010/main" val="178676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rmAutofit/>
          </a:bodyPr>
          <a:lstStyle/>
          <a:p>
            <a:pPr>
              <a:lnSpc>
                <a:spcPct val="90000"/>
              </a:lnSpc>
            </a:pPr>
            <a:r>
              <a:rPr lang="en-US" sz="2700" b="1" dirty="0">
                <a:solidFill>
                  <a:srgbClr val="FFFFFF"/>
                </a:solidFill>
              </a:rPr>
              <a:t/>
            </a:r>
            <a:br>
              <a:rPr lang="en-US" sz="2700" b="1" dirty="0">
                <a:solidFill>
                  <a:srgbClr val="FFFFFF"/>
                </a:solidFill>
              </a:rPr>
            </a:br>
            <a:r>
              <a:rPr lang="en-US" dirty="0">
                <a:solidFill>
                  <a:schemeClr val="bg1"/>
                </a:solidFill>
              </a:rPr>
              <a:t> MU 140 World Music</a:t>
            </a:r>
            <a:endParaRPr lang="en-US" sz="18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804420" y="2612255"/>
            <a:ext cx="10454129" cy="4010218"/>
          </a:xfrm>
        </p:spPr>
        <p:txBody>
          <a:bodyPr>
            <a:noAutofit/>
          </a:bodyPr>
          <a:lstStyle/>
          <a:p>
            <a:pPr marL="0" indent="0" algn="ctr">
              <a:buNone/>
            </a:pPr>
            <a:r>
              <a:rPr lang="en-US" sz="1800" b="1" dirty="0">
                <a:latin typeface="Calibri" panose="020F0502020204030204" pitchFamily="34" charset="0"/>
                <a:cs typeface="Calibri" panose="020F0502020204030204" pitchFamily="34" charset="0"/>
              </a:rPr>
              <a:t>WSU Course Instructor: TBD</a:t>
            </a:r>
          </a:p>
          <a:p>
            <a:r>
              <a:rPr lang="en-US" dirty="0"/>
              <a:t>- An introduction to music of various cultures and continents including music of Africa, Asia, Latin America, the Middle East, and India. </a:t>
            </a:r>
          </a:p>
          <a:p>
            <a:r>
              <a:rPr lang="en-US" dirty="0"/>
              <a:t>Course Materials will be determined by the professor. We will communicate with you through your QCC email the delivery of these materials. Classes will be taught remotely, using Blackboard, Zoom, or Google.</a:t>
            </a:r>
          </a:p>
          <a:p>
            <a:pPr marL="0" indent="0">
              <a:buNone/>
            </a:pPr>
            <a:endParaRPr lang="en-US" dirty="0"/>
          </a:p>
        </p:txBody>
      </p:sp>
    </p:spTree>
    <p:extLst>
      <p:ext uri="{BB962C8B-B14F-4D97-AF65-F5344CB8AC3E}">
        <p14:creationId xmlns:p14="http://schemas.microsoft.com/office/powerpoint/2010/main" val="2749005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1288D97-C3D8-1B43-A15D-C55E54E30B18}"/>
              </a:ext>
            </a:extLst>
          </p:cNvPr>
          <p:cNvSpPr>
            <a:spLocks noGrp="1"/>
          </p:cNvSpPr>
          <p:nvPr>
            <p:ph type="title"/>
          </p:nvPr>
        </p:nvSpPr>
        <p:spPr>
          <a:xfrm>
            <a:off x="1055599" y="1055077"/>
            <a:ext cx="2532909" cy="4794578"/>
          </a:xfrm>
        </p:spPr>
        <p:txBody>
          <a:bodyPr>
            <a:normAutofit/>
          </a:bodyPr>
          <a:lstStyle/>
          <a:p>
            <a:r>
              <a:rPr lang="en-US">
                <a:solidFill>
                  <a:srgbClr val="262626"/>
                </a:solidFill>
              </a:rPr>
              <a:t>Course Success</a:t>
            </a:r>
          </a:p>
        </p:txBody>
      </p:sp>
      <p:sp useBgFill="1">
        <p:nvSpPr>
          <p:cNvPr id="26" name="Rectangle 25">
            <a:extLst>
              <a:ext uri="{FF2B5EF4-FFF2-40B4-BE49-F238E27FC236}">
                <a16:creationId xmlns:a16="http://schemas.microsoft.com/office/drawing/2014/main"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C8AAAD3E-34FD-4872-8DC1-ED557C41C30B}"/>
              </a:ext>
            </a:extLst>
          </p:cNvPr>
          <p:cNvGraphicFramePr>
            <a:graphicFrameLocks noGrp="1"/>
          </p:cNvGraphicFramePr>
          <p:nvPr>
            <p:ph idx="1"/>
            <p:extLst>
              <p:ext uri="{D42A27DB-BD31-4B8C-83A1-F6EECF244321}">
                <p14:modId xmlns:p14="http://schemas.microsoft.com/office/powerpoint/2010/main" val="808647360"/>
              </p:ext>
            </p:extLst>
          </p:nvPr>
        </p:nvGraphicFramePr>
        <p:xfrm>
          <a:off x="5470072" y="496087"/>
          <a:ext cx="5914209" cy="6047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8395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288D97-C3D8-1B43-A15D-C55E54E30B18}"/>
              </a:ext>
            </a:extLst>
          </p:cNvPr>
          <p:cNvSpPr>
            <a:spLocks noGrp="1"/>
          </p:cNvSpPr>
          <p:nvPr>
            <p:ph type="title"/>
          </p:nvPr>
        </p:nvSpPr>
        <p:spPr>
          <a:xfrm>
            <a:off x="804421" y="796374"/>
            <a:ext cx="10583158" cy="880027"/>
          </a:xfrm>
        </p:spPr>
        <p:txBody>
          <a:bodyPr>
            <a:normAutofit/>
          </a:bodyPr>
          <a:lstStyle/>
          <a:p>
            <a:r>
              <a:rPr lang="en-US" dirty="0">
                <a:solidFill>
                  <a:schemeClr val="bg1"/>
                </a:solidFill>
              </a:rPr>
              <a:t>Mentorship Program</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DE5DBD-2B39-1B40-9ED1-474D0CA1DDE1}"/>
              </a:ext>
            </a:extLst>
          </p:cNvPr>
          <p:cNvSpPr>
            <a:spLocks noGrp="1"/>
          </p:cNvSpPr>
          <p:nvPr>
            <p:ph idx="1"/>
          </p:nvPr>
        </p:nvSpPr>
        <p:spPr>
          <a:xfrm>
            <a:off x="1295401" y="2612255"/>
            <a:ext cx="9601196" cy="3870431"/>
          </a:xfrm>
        </p:spPr>
        <p:txBody>
          <a:bodyPr>
            <a:normAutofit/>
          </a:bodyPr>
          <a:lstStyle/>
          <a:p>
            <a:endParaRPr lang="en-US" sz="2800" dirty="0"/>
          </a:p>
          <a:p>
            <a:endParaRPr lang="en-US" dirty="0"/>
          </a:p>
          <a:p>
            <a:endParaRPr lang="en-US" dirty="0"/>
          </a:p>
        </p:txBody>
      </p:sp>
      <p:sp>
        <p:nvSpPr>
          <p:cNvPr id="9" name="Content Placeholder 2">
            <a:extLst>
              <a:ext uri="{FF2B5EF4-FFF2-40B4-BE49-F238E27FC236}">
                <a16:creationId xmlns:a16="http://schemas.microsoft.com/office/drawing/2014/main" id="{E99A6E36-CF60-C34C-BD4C-ECADD2D7901E}"/>
              </a:ext>
            </a:extLst>
          </p:cNvPr>
          <p:cNvSpPr txBox="1">
            <a:spLocks/>
          </p:cNvSpPr>
          <p:nvPr/>
        </p:nvSpPr>
        <p:spPr>
          <a:xfrm>
            <a:off x="1447801" y="2764655"/>
            <a:ext cx="9601196" cy="3870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t>The Early College Mentorship Connection Program empowers and guides youth through the process of successfully completing college courses and preparing for future college and career success. </a:t>
            </a:r>
          </a:p>
          <a:p>
            <a:r>
              <a:rPr lang="en-US"/>
              <a:t>College students serve as mentors and create an open line of communication, encouraging atmosphere, and bonding activities to foster meaningful relationships. </a:t>
            </a:r>
          </a:p>
          <a:p>
            <a:r>
              <a:rPr lang="en-US"/>
              <a:t>Mentors will be available to help assist with navigating your courses- and will be present during your virtual classroom session. </a:t>
            </a:r>
          </a:p>
          <a:p>
            <a:pPr marL="0" indent="0">
              <a:buFont typeface="Arial"/>
              <a:buNone/>
            </a:pPr>
            <a:endParaRPr lang="en-US"/>
          </a:p>
          <a:p>
            <a:endParaRPr lang="en-US"/>
          </a:p>
          <a:p>
            <a:endParaRPr lang="en-US" dirty="0"/>
          </a:p>
        </p:txBody>
      </p:sp>
    </p:spTree>
    <p:extLst>
      <p:ext uri="{BB962C8B-B14F-4D97-AF65-F5344CB8AC3E}">
        <p14:creationId xmlns:p14="http://schemas.microsoft.com/office/powerpoint/2010/main" val="3245121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288D97-C3D8-1B43-A15D-C55E54E30B18}"/>
              </a:ext>
            </a:extLst>
          </p:cNvPr>
          <p:cNvSpPr>
            <a:spLocks noGrp="1"/>
          </p:cNvSpPr>
          <p:nvPr>
            <p:ph type="title"/>
          </p:nvPr>
        </p:nvSpPr>
        <p:spPr>
          <a:xfrm>
            <a:off x="804421" y="796374"/>
            <a:ext cx="10583158" cy="880027"/>
          </a:xfrm>
        </p:spPr>
        <p:txBody>
          <a:bodyPr>
            <a:normAutofit/>
          </a:bodyPr>
          <a:lstStyle/>
          <a:p>
            <a:r>
              <a:rPr lang="en-US" dirty="0">
                <a:solidFill>
                  <a:schemeClr val="bg1"/>
                </a:solidFill>
              </a:rPr>
              <a:t>Q&amp;A</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DE5DBD-2B39-1B40-9ED1-474D0CA1DDE1}"/>
              </a:ext>
            </a:extLst>
          </p:cNvPr>
          <p:cNvSpPr>
            <a:spLocks noGrp="1"/>
          </p:cNvSpPr>
          <p:nvPr>
            <p:ph idx="1"/>
          </p:nvPr>
        </p:nvSpPr>
        <p:spPr>
          <a:xfrm>
            <a:off x="1295401" y="2612255"/>
            <a:ext cx="9601196" cy="3870431"/>
          </a:xfrm>
        </p:spPr>
        <p:txBody>
          <a:bodyPr>
            <a:normAutofit/>
          </a:bodyPr>
          <a:lstStyle/>
          <a:p>
            <a:endParaRPr lang="en-US" sz="2800" dirty="0"/>
          </a:p>
          <a:p>
            <a:endParaRPr lang="en-US" dirty="0"/>
          </a:p>
          <a:p>
            <a:endParaRPr lang="en-US" dirty="0"/>
          </a:p>
        </p:txBody>
      </p:sp>
    </p:spTree>
    <p:extLst>
      <p:ext uri="{BB962C8B-B14F-4D97-AF65-F5344CB8AC3E}">
        <p14:creationId xmlns:p14="http://schemas.microsoft.com/office/powerpoint/2010/main" val="886750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288D97-C3D8-1B43-A15D-C55E54E30B18}"/>
              </a:ext>
            </a:extLst>
          </p:cNvPr>
          <p:cNvSpPr>
            <a:spLocks noGrp="1"/>
          </p:cNvSpPr>
          <p:nvPr>
            <p:ph type="title"/>
          </p:nvPr>
        </p:nvSpPr>
        <p:spPr>
          <a:xfrm>
            <a:off x="804421" y="796374"/>
            <a:ext cx="10583158" cy="880027"/>
          </a:xfrm>
        </p:spPr>
        <p:txBody>
          <a:bodyPr>
            <a:normAutofit/>
          </a:bodyPr>
          <a:lstStyle/>
          <a:p>
            <a:r>
              <a:rPr lang="en-US" dirty="0">
                <a:solidFill>
                  <a:schemeClr val="bg1"/>
                </a:solidFill>
              </a:rPr>
              <a:t>Contact Information</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DE5DBD-2B39-1B40-9ED1-474D0CA1DDE1}"/>
              </a:ext>
            </a:extLst>
          </p:cNvPr>
          <p:cNvSpPr>
            <a:spLocks noGrp="1"/>
          </p:cNvSpPr>
          <p:nvPr>
            <p:ph idx="1"/>
          </p:nvPr>
        </p:nvSpPr>
        <p:spPr>
          <a:xfrm>
            <a:off x="1295401" y="2612255"/>
            <a:ext cx="9601196" cy="3870431"/>
          </a:xfrm>
        </p:spPr>
        <p:txBody>
          <a:bodyPr>
            <a:normAutofit/>
          </a:bodyPr>
          <a:lstStyle/>
          <a:p>
            <a:r>
              <a:rPr lang="en-US" sz="2800" dirty="0"/>
              <a:t>Andy Kupec- </a:t>
            </a:r>
            <a:r>
              <a:rPr lang="en-US" sz="2800" dirty="0">
                <a:hlinkClick r:id="rId3"/>
              </a:rPr>
              <a:t>akupec@qcc.mass.edu</a:t>
            </a:r>
            <a:r>
              <a:rPr lang="en-US" sz="2800" dirty="0"/>
              <a:t> or 508-854-7418</a:t>
            </a:r>
          </a:p>
          <a:p>
            <a:r>
              <a:rPr lang="en-US" sz="2800" dirty="0"/>
              <a:t>Kerry Berry- </a:t>
            </a:r>
            <a:r>
              <a:rPr lang="en-US" sz="2800" dirty="0">
                <a:hlinkClick r:id="rId4"/>
              </a:rPr>
              <a:t>klberry@qcc.mass.edu</a:t>
            </a:r>
            <a:endParaRPr lang="en-US" sz="2800" dirty="0"/>
          </a:p>
          <a:p>
            <a:r>
              <a:rPr lang="en-US" sz="2800" dirty="0"/>
              <a:t>TBD -100 Males to College and Early College Coordinator </a:t>
            </a:r>
            <a:r>
              <a:rPr lang="en-US" sz="2800" dirty="0">
                <a:hlinkClick r:id="rId5"/>
              </a:rPr>
              <a:t>-</a:t>
            </a:r>
            <a:endParaRPr lang="en-US" sz="2800" dirty="0"/>
          </a:p>
          <a:p>
            <a:pPr marL="0" indent="0">
              <a:buNone/>
            </a:pPr>
            <a:endParaRPr lang="en-US" sz="2800" dirty="0"/>
          </a:p>
          <a:p>
            <a:endParaRPr lang="en-US" sz="2800" dirty="0"/>
          </a:p>
          <a:p>
            <a:endParaRPr lang="en-US" dirty="0"/>
          </a:p>
          <a:p>
            <a:endParaRPr lang="en-US" dirty="0"/>
          </a:p>
        </p:txBody>
      </p:sp>
    </p:spTree>
    <p:extLst>
      <p:ext uri="{BB962C8B-B14F-4D97-AF65-F5344CB8AC3E}">
        <p14:creationId xmlns:p14="http://schemas.microsoft.com/office/powerpoint/2010/main" val="2310504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9BB855E-E401-41F6-8925-C43722CDD6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1AB028E-5F68-413C-BBF0-EE603FDA6E5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8" name="Picture 27">
              <a:extLst>
                <a:ext uri="{FF2B5EF4-FFF2-40B4-BE49-F238E27FC236}">
                  <a16:creationId xmlns:a16="http://schemas.microsoft.com/office/drawing/2014/main" id="{5368E36D-BDC9-4F55-91DC-B0E56FB7476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9" name="Rectangle 28">
              <a:extLst>
                <a:ext uri="{FF2B5EF4-FFF2-40B4-BE49-F238E27FC236}">
                  <a16:creationId xmlns:a16="http://schemas.microsoft.com/office/drawing/2014/main" id="{EF1EBEBA-1392-47C5-AD8B-6BFEE9D104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0" name="Picture 29">
              <a:extLst>
                <a:ext uri="{FF2B5EF4-FFF2-40B4-BE49-F238E27FC236}">
                  <a16:creationId xmlns:a16="http://schemas.microsoft.com/office/drawing/2014/main" id="{0D6C4AA0-1E91-47AC-AC54-384D60DE5AE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 name="Picture 30">
              <a:extLst>
                <a:ext uri="{FF2B5EF4-FFF2-40B4-BE49-F238E27FC236}">
                  <a16:creationId xmlns:a16="http://schemas.microsoft.com/office/drawing/2014/main" id="{4C843592-ED42-47B6-B2F3-28E0917EB3A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644DA9B-3265-824A-97F3-9BB02A90754F}"/>
              </a:ext>
            </a:extLst>
          </p:cNvPr>
          <p:cNvSpPr>
            <a:spLocks noGrp="1"/>
          </p:cNvSpPr>
          <p:nvPr>
            <p:ph type="ctrTitle"/>
          </p:nvPr>
        </p:nvSpPr>
        <p:spPr>
          <a:xfrm>
            <a:off x="1102619" y="3760257"/>
            <a:ext cx="9989677" cy="1418630"/>
          </a:xfrm>
        </p:spPr>
        <p:txBody>
          <a:bodyPr vert="horz" lIns="91440" tIns="45720" rIns="91440" bIns="45720" rtlCol="0">
            <a:normAutofit/>
          </a:bodyPr>
          <a:lstStyle/>
          <a:p>
            <a:pPr>
              <a:lnSpc>
                <a:spcPct val="90000"/>
              </a:lnSpc>
            </a:pPr>
            <a:r>
              <a:rPr lang="en-US" sz="4600" b="1" kern="1200" dirty="0">
                <a:solidFill>
                  <a:srgbClr val="262626"/>
                </a:solidFill>
                <a:latin typeface="+mj-lt"/>
                <a:ea typeface="+mj-ea"/>
                <a:cs typeface="+mj-cs"/>
              </a:rPr>
              <a:t>Thank You </a:t>
            </a:r>
            <a:r>
              <a:rPr lang="en-US" sz="4600" b="1" dirty="0">
                <a:solidFill>
                  <a:srgbClr val="262626"/>
                </a:solidFill>
              </a:rPr>
              <a:t>f</a:t>
            </a:r>
            <a:r>
              <a:rPr lang="en-US" sz="4600" b="1" kern="1200" dirty="0">
                <a:solidFill>
                  <a:srgbClr val="262626"/>
                </a:solidFill>
                <a:latin typeface="+mj-lt"/>
                <a:ea typeface="+mj-ea"/>
                <a:cs typeface="+mj-cs"/>
              </a:rPr>
              <a:t>or participating, and have a great semester!</a:t>
            </a:r>
          </a:p>
        </p:txBody>
      </p:sp>
      <p:sp>
        <p:nvSpPr>
          <p:cNvPr id="33" name="Rectangle 32">
            <a:extLst>
              <a:ext uri="{FF2B5EF4-FFF2-40B4-BE49-F238E27FC236}">
                <a16:creationId xmlns:a16="http://schemas.microsoft.com/office/drawing/2014/main" id="{AE4DC31D-3252-4CE4-94B0-32BB37A184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2202" y="1092200"/>
            <a:ext cx="7240536" cy="2417572"/>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F9ABF50-2998-468E-A550-85A1DD0DDC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262441"/>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0" name="Picture 49" descr="A close up of a logo&#10;&#10;Description automatically generated">
            <a:extLst>
              <a:ext uri="{FF2B5EF4-FFF2-40B4-BE49-F238E27FC236}">
                <a16:creationId xmlns:a16="http://schemas.microsoft.com/office/drawing/2014/main" id="{D2041330-DC14-E44A-93E0-1FFBDDBC8FCD}"/>
              </a:ext>
            </a:extLst>
          </p:cNvPr>
          <p:cNvPicPr>
            <a:picLocks noChangeAspect="1"/>
          </p:cNvPicPr>
          <p:nvPr/>
        </p:nvPicPr>
        <p:blipFill rotWithShape="1">
          <a:blip r:embed="rId5"/>
          <a:srcRect r="1636"/>
          <a:stretch/>
        </p:blipFill>
        <p:spPr>
          <a:xfrm>
            <a:off x="2766967" y="1528235"/>
            <a:ext cx="6472567" cy="1625597"/>
          </a:xfrm>
          <a:prstGeom prst="rect">
            <a:avLst/>
          </a:prstGeom>
        </p:spPr>
      </p:pic>
    </p:spTree>
    <p:extLst>
      <p:ext uri="{BB962C8B-B14F-4D97-AF65-F5344CB8AC3E}">
        <p14:creationId xmlns:p14="http://schemas.microsoft.com/office/powerpoint/2010/main" val="2730075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9FBA-CFC5-4942-88AB-9238198E9603}"/>
              </a:ext>
            </a:extLst>
          </p:cNvPr>
          <p:cNvSpPr>
            <a:spLocks noGrp="1"/>
          </p:cNvSpPr>
          <p:nvPr>
            <p:ph type="title"/>
          </p:nvPr>
        </p:nvSpPr>
        <p:spPr/>
        <p:txBody>
          <a:bodyPr/>
          <a:lstStyle/>
          <a:p>
            <a:r>
              <a:rPr lang="en-US" dirty="0"/>
              <a:t>Early College Terms</a:t>
            </a:r>
          </a:p>
        </p:txBody>
      </p:sp>
      <p:sp>
        <p:nvSpPr>
          <p:cNvPr id="3" name="Content Placeholder 2">
            <a:extLst>
              <a:ext uri="{FF2B5EF4-FFF2-40B4-BE49-F238E27FC236}">
                <a16:creationId xmlns:a16="http://schemas.microsoft.com/office/drawing/2014/main" id="{503FC4E3-9B78-3549-8417-1E4C17ADBA40}"/>
              </a:ext>
            </a:extLst>
          </p:cNvPr>
          <p:cNvSpPr>
            <a:spLocks noGrp="1"/>
          </p:cNvSpPr>
          <p:nvPr>
            <p:ph idx="1"/>
          </p:nvPr>
        </p:nvSpPr>
        <p:spPr/>
        <p:txBody>
          <a:bodyPr>
            <a:normAutofit fontScale="92500"/>
          </a:bodyPr>
          <a:lstStyle/>
          <a:p>
            <a:r>
              <a:rPr lang="en-US" b="1" dirty="0"/>
              <a:t>Synchronous-</a:t>
            </a:r>
            <a:r>
              <a:rPr lang="en-US" dirty="0"/>
              <a:t> Class meetings occur at the scheduled time</a:t>
            </a:r>
          </a:p>
          <a:p>
            <a:r>
              <a:rPr lang="en-US" b="1" dirty="0"/>
              <a:t>E-Book</a:t>
            </a:r>
            <a:r>
              <a:rPr lang="en-US" dirty="0"/>
              <a:t>- Electronic book- codes are sent to your </a:t>
            </a:r>
            <a:r>
              <a:rPr lang="en-US" b="1" dirty="0"/>
              <a:t>QMAIL</a:t>
            </a:r>
          </a:p>
          <a:p>
            <a:r>
              <a:rPr lang="en-US" b="1" dirty="0"/>
              <a:t>QMAIL- </a:t>
            </a:r>
            <a:r>
              <a:rPr lang="en-US" dirty="0"/>
              <a:t>QCC Email- Professors and Early College Staff use this email to communicate</a:t>
            </a:r>
          </a:p>
          <a:p>
            <a:r>
              <a:rPr lang="en-US" b="1" dirty="0"/>
              <a:t>The Q- </a:t>
            </a:r>
            <a:r>
              <a:rPr lang="en-US" dirty="0"/>
              <a:t>QCC website with a log-in and access grades, information and Blackboard</a:t>
            </a:r>
          </a:p>
          <a:p>
            <a:r>
              <a:rPr lang="en-US" b="1" dirty="0"/>
              <a:t>Blackboard</a:t>
            </a:r>
            <a:r>
              <a:rPr lang="en-US" dirty="0"/>
              <a:t>- At both QCC and WSU where you will access your class </a:t>
            </a:r>
          </a:p>
          <a:p>
            <a:r>
              <a:rPr lang="en-US" b="1" dirty="0"/>
              <a:t>High School v College Credit</a:t>
            </a:r>
          </a:p>
          <a:p>
            <a:endParaRPr lang="en-US" dirty="0"/>
          </a:p>
        </p:txBody>
      </p:sp>
    </p:spTree>
    <p:extLst>
      <p:ext uri="{BB962C8B-B14F-4D97-AF65-F5344CB8AC3E}">
        <p14:creationId xmlns:p14="http://schemas.microsoft.com/office/powerpoint/2010/main" val="77950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AB75-3815-0E48-B645-119C139326F3}"/>
              </a:ext>
            </a:extLst>
          </p:cNvPr>
          <p:cNvSpPr>
            <a:spLocks noGrp="1"/>
          </p:cNvSpPr>
          <p:nvPr>
            <p:ph type="title"/>
          </p:nvPr>
        </p:nvSpPr>
        <p:spPr/>
        <p:txBody>
          <a:bodyPr/>
          <a:lstStyle/>
          <a:p>
            <a:r>
              <a:rPr lang="en-US" dirty="0"/>
              <a:t>Important Information</a:t>
            </a:r>
          </a:p>
        </p:txBody>
      </p:sp>
      <p:sp>
        <p:nvSpPr>
          <p:cNvPr id="3" name="Content Placeholder 2">
            <a:extLst>
              <a:ext uri="{FF2B5EF4-FFF2-40B4-BE49-F238E27FC236}">
                <a16:creationId xmlns:a16="http://schemas.microsoft.com/office/drawing/2014/main" id="{A006D8B2-ED44-8B49-95E4-A181B81C0968}"/>
              </a:ext>
            </a:extLst>
          </p:cNvPr>
          <p:cNvSpPr>
            <a:spLocks noGrp="1"/>
          </p:cNvSpPr>
          <p:nvPr>
            <p:ph idx="1"/>
          </p:nvPr>
        </p:nvSpPr>
        <p:spPr/>
        <p:txBody>
          <a:bodyPr>
            <a:normAutofit fontScale="92500"/>
          </a:bodyPr>
          <a:lstStyle/>
          <a:p>
            <a:r>
              <a:rPr lang="en-US" dirty="0"/>
              <a:t>Early College Classes at both QCC and WSU will start </a:t>
            </a:r>
            <a:r>
              <a:rPr lang="en-US" b="1" dirty="0"/>
              <a:t>late January</a:t>
            </a:r>
          </a:p>
          <a:p>
            <a:r>
              <a:rPr lang="en-US" dirty="0"/>
              <a:t>QCC classes will be held </a:t>
            </a:r>
            <a:r>
              <a:rPr lang="en-US" b="1" dirty="0"/>
              <a:t>ONLINE</a:t>
            </a:r>
            <a:r>
              <a:rPr lang="en-US" dirty="0"/>
              <a:t>, </a:t>
            </a:r>
            <a:r>
              <a:rPr lang="en-US" b="1" dirty="0"/>
              <a:t>SYCHRONOUSLY</a:t>
            </a:r>
            <a:r>
              <a:rPr lang="en-US" dirty="0"/>
              <a:t> </a:t>
            </a:r>
            <a:r>
              <a:rPr lang="en-US" b="1" dirty="0"/>
              <a:t>Tuesdays/Thursdays @ 230- 3:45</a:t>
            </a:r>
          </a:p>
          <a:p>
            <a:r>
              <a:rPr lang="en-US" b="1" dirty="0"/>
              <a:t>BTT</a:t>
            </a:r>
            <a:r>
              <a:rPr lang="en-US" dirty="0"/>
              <a:t> is the ONLY QCC class held at a different time- </a:t>
            </a:r>
            <a:r>
              <a:rPr lang="en-US" b="1" dirty="0"/>
              <a:t>FRIDAY ONLY 5-750PM</a:t>
            </a:r>
          </a:p>
          <a:p>
            <a:r>
              <a:rPr lang="en-US" dirty="0"/>
              <a:t>WSU Classes held on </a:t>
            </a:r>
            <a:r>
              <a:rPr lang="en-US" b="1" dirty="0"/>
              <a:t>Mondays/Wednesdays ONLINE, SYCHRONOUSLY</a:t>
            </a:r>
          </a:p>
          <a:p>
            <a:pPr lvl="1"/>
            <a:r>
              <a:rPr lang="en-US" dirty="0"/>
              <a:t>1:50-3</a:t>
            </a:r>
            <a:r>
              <a:rPr lang="en-US" dirty="0">
                <a:sym typeface="Wingdings" pitchFamily="2" charset="2"/>
              </a:rPr>
              <a:t>:05 Intro to Sociology and Animation</a:t>
            </a:r>
          </a:p>
          <a:p>
            <a:pPr lvl="1"/>
            <a:r>
              <a:rPr lang="en-US" dirty="0">
                <a:sym typeface="Wingdings" pitchFamily="2" charset="2"/>
              </a:rPr>
              <a:t>3:30-4:45 Intro to Urban Studies, Politics of Black Hair,  World Music </a:t>
            </a:r>
            <a:endParaRPr lang="en-US" dirty="0"/>
          </a:p>
          <a:p>
            <a:endParaRPr lang="en-US" dirty="0"/>
          </a:p>
        </p:txBody>
      </p:sp>
    </p:spTree>
    <p:extLst>
      <p:ext uri="{BB962C8B-B14F-4D97-AF65-F5344CB8AC3E}">
        <p14:creationId xmlns:p14="http://schemas.microsoft.com/office/powerpoint/2010/main" val="153504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rmAutofit fontScale="90000"/>
          </a:bodyPr>
          <a:lstStyle/>
          <a:p>
            <a:pPr>
              <a:lnSpc>
                <a:spcPct val="90000"/>
              </a:lnSpc>
            </a:pPr>
            <a:r>
              <a:rPr lang="en-US" sz="2700" b="1" dirty="0">
                <a:solidFill>
                  <a:srgbClr val="FFFFFF"/>
                </a:solidFill>
              </a:rPr>
              <a:t/>
            </a:r>
            <a:br>
              <a:rPr lang="en-US" sz="2700" b="1" dirty="0">
                <a:solidFill>
                  <a:srgbClr val="FFFFFF"/>
                </a:solidFill>
              </a:rPr>
            </a:br>
            <a:r>
              <a:rPr lang="en-US" dirty="0">
                <a:solidFill>
                  <a:schemeClr val="bg1"/>
                </a:solidFill>
              </a:rPr>
              <a:t>BSL 101 Business Law I</a:t>
            </a:r>
            <a:br>
              <a:rPr lang="en-US" dirty="0">
                <a:solidFill>
                  <a:schemeClr val="bg1"/>
                </a:solidFill>
              </a:rPr>
            </a:br>
            <a:r>
              <a:rPr lang="en-US" sz="1800" b="1" dirty="0">
                <a:solidFill>
                  <a:srgbClr val="FFFFFF"/>
                </a:solidFill>
              </a:rPr>
              <a:t/>
            </a:r>
            <a:br>
              <a:rPr lang="en-US" sz="1800" b="1" dirty="0">
                <a:solidFill>
                  <a:srgbClr val="FFFFFF"/>
                </a:solidFill>
              </a:rPr>
            </a:br>
            <a:endParaRPr lang="en-US" sz="18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1295401" y="2612255"/>
            <a:ext cx="9601196" cy="4010218"/>
          </a:xfrm>
        </p:spPr>
        <p:txBody>
          <a:bodyPr>
            <a:noAutofit/>
          </a:bodyPr>
          <a:lstStyle/>
          <a:p>
            <a:pPr marL="0" indent="0" algn="ctr">
              <a:lnSpc>
                <a:spcPct val="90000"/>
              </a:lnSpc>
              <a:buNone/>
            </a:pPr>
            <a:r>
              <a:rPr lang="en-US" sz="2000" b="1" dirty="0"/>
              <a:t>Course Instructor: TBD</a:t>
            </a:r>
          </a:p>
          <a:p>
            <a:pPr>
              <a:lnSpc>
                <a:spcPct val="90000"/>
              </a:lnSpc>
            </a:pPr>
            <a:r>
              <a:rPr lang="en-US" dirty="0"/>
              <a:t>This course examines law and society; the operation of law as it reflects the mores of human relations; and the ethics of business, criminal, and tort law with special emphasis on the law of contracts. Topics include the general principles of the law assigned, the nature of the United States legal system, the trial process, and the sources of law available. Students analyze court decisions and learn to apply the law both in fact situations and in reasoning in gray areas. </a:t>
            </a:r>
          </a:p>
          <a:p>
            <a:pPr>
              <a:lnSpc>
                <a:spcPct val="90000"/>
              </a:lnSpc>
            </a:pPr>
            <a:r>
              <a:rPr lang="en-US" dirty="0"/>
              <a:t>Course materials include: project materials which will be online and code will emailed to your QCC email.</a:t>
            </a:r>
            <a:br>
              <a:rPr lang="en-US" dirty="0"/>
            </a:br>
            <a:endParaRPr lang="en-US" dirty="0"/>
          </a:p>
        </p:txBody>
      </p:sp>
    </p:spTree>
    <p:extLst>
      <p:ext uri="{BB962C8B-B14F-4D97-AF65-F5344CB8AC3E}">
        <p14:creationId xmlns:p14="http://schemas.microsoft.com/office/powerpoint/2010/main" val="2684457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rmAutofit fontScale="90000"/>
          </a:bodyPr>
          <a:lstStyle/>
          <a:p>
            <a:pPr>
              <a:lnSpc>
                <a:spcPct val="90000"/>
              </a:lnSpc>
            </a:pPr>
            <a:r>
              <a:rPr lang="en-US" sz="2700" b="1" dirty="0">
                <a:solidFill>
                  <a:srgbClr val="FFFFFF"/>
                </a:solidFill>
              </a:rPr>
              <a:t/>
            </a:r>
            <a:br>
              <a:rPr lang="en-US" sz="2700" b="1" dirty="0">
                <a:solidFill>
                  <a:srgbClr val="FFFFFF"/>
                </a:solidFill>
              </a:rPr>
            </a:br>
            <a:r>
              <a:rPr lang="en-US" dirty="0">
                <a:solidFill>
                  <a:schemeClr val="bg1"/>
                </a:solidFill>
              </a:rPr>
              <a:t> FYE 101 First Year Experience</a:t>
            </a:r>
            <a:br>
              <a:rPr lang="en-US" dirty="0">
                <a:solidFill>
                  <a:schemeClr val="bg1"/>
                </a:solidFill>
              </a:rPr>
            </a:br>
            <a:r>
              <a:rPr lang="en-US" sz="1800" b="1" dirty="0">
                <a:solidFill>
                  <a:srgbClr val="FFFFFF"/>
                </a:solidFill>
              </a:rPr>
              <a:t/>
            </a:r>
            <a:br>
              <a:rPr lang="en-US" sz="1800" b="1" dirty="0">
                <a:solidFill>
                  <a:srgbClr val="FFFFFF"/>
                </a:solidFill>
              </a:rPr>
            </a:br>
            <a:endParaRPr lang="en-US" sz="18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804420" y="2612255"/>
            <a:ext cx="10454129" cy="4010218"/>
          </a:xfrm>
        </p:spPr>
        <p:txBody>
          <a:bodyPr>
            <a:noAutofit/>
          </a:bodyPr>
          <a:lstStyle/>
          <a:p>
            <a:pPr marL="0" indent="0" algn="ctr">
              <a:lnSpc>
                <a:spcPct val="90000"/>
              </a:lnSpc>
              <a:buNone/>
            </a:pPr>
            <a:r>
              <a:rPr lang="en-US" sz="2000" b="1" dirty="0"/>
              <a:t>QCC Course Instructor: TBD</a:t>
            </a:r>
          </a:p>
          <a:p>
            <a:pPr>
              <a:lnSpc>
                <a:spcPct val="90000"/>
              </a:lnSpc>
            </a:pPr>
            <a:r>
              <a:rPr lang="en-US" sz="2000" dirty="0"/>
              <a:t>First year students who want success and direction in their college experience gain practical skills that are directly applied to selection of a college major and future career paths. Students gain effective learning strategies and information on how to navigate and use college procedures and resources. This course emphasizes self-discovery, the workplace, life decisions, and career/future planning within a multicultural framework. Students explore psychological theories and apply those theories to their own personal situations to formulate career/life plans. Students identify their abilities and explore their values, interests, motives, motivations, behaviors, personalities, and interaction styles. Students acquire and develop skills for career planning, job searching and understanding job satisfaction. Students develop an e-portfolio that integrates information developed through the self-assessment and career development process. </a:t>
            </a:r>
          </a:p>
          <a:p>
            <a:pPr>
              <a:lnSpc>
                <a:spcPct val="90000"/>
              </a:lnSpc>
            </a:pPr>
            <a:r>
              <a:rPr lang="en-US" sz="2000" dirty="0"/>
              <a:t>Course materials including a book and code will be provided. We will communicate with you through your QCC email the delivery of these materials. Classes will be taught remotely, using Blackboard, Zoom, or Google.</a:t>
            </a:r>
          </a:p>
          <a:p>
            <a:pPr marL="0" indent="0">
              <a:lnSpc>
                <a:spcPct val="90000"/>
              </a:lnSpc>
              <a:buNone/>
            </a:pPr>
            <a:r>
              <a:rPr lang="en-US" dirty="0"/>
              <a:t/>
            </a:r>
            <a:br>
              <a:rPr lang="en-US" dirty="0"/>
            </a:br>
            <a:endParaRPr lang="en-US" dirty="0"/>
          </a:p>
        </p:txBody>
      </p:sp>
    </p:spTree>
    <p:extLst>
      <p:ext uri="{BB962C8B-B14F-4D97-AF65-F5344CB8AC3E}">
        <p14:creationId xmlns:p14="http://schemas.microsoft.com/office/powerpoint/2010/main" val="3408955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rmAutofit fontScale="90000"/>
          </a:bodyPr>
          <a:lstStyle/>
          <a:p>
            <a:pPr>
              <a:lnSpc>
                <a:spcPct val="90000"/>
              </a:lnSpc>
            </a:pPr>
            <a:r>
              <a:rPr lang="en-US" sz="2700" b="1" dirty="0">
                <a:solidFill>
                  <a:srgbClr val="FFFFFF"/>
                </a:solidFill>
              </a:rPr>
              <a:t/>
            </a:r>
            <a:br>
              <a:rPr lang="en-US" sz="2700" b="1" dirty="0">
                <a:solidFill>
                  <a:srgbClr val="FFFFFF"/>
                </a:solidFill>
              </a:rPr>
            </a:br>
            <a:r>
              <a:rPr lang="en-US" dirty="0">
                <a:solidFill>
                  <a:schemeClr val="bg1"/>
                </a:solidFill>
              </a:rPr>
              <a:t> CIS 105 Introduction to Technology</a:t>
            </a:r>
            <a:br>
              <a:rPr lang="en-US" dirty="0">
                <a:solidFill>
                  <a:schemeClr val="bg1"/>
                </a:solidFill>
              </a:rPr>
            </a:br>
            <a:endParaRPr lang="en-US" sz="18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804420" y="2612255"/>
            <a:ext cx="10454129" cy="4010218"/>
          </a:xfrm>
        </p:spPr>
        <p:txBody>
          <a:bodyPr>
            <a:noAutofit/>
          </a:bodyPr>
          <a:lstStyle/>
          <a:p>
            <a:pPr marL="0" indent="0" algn="ctr">
              <a:lnSpc>
                <a:spcPct val="90000"/>
              </a:lnSpc>
              <a:buNone/>
            </a:pPr>
            <a:r>
              <a:rPr lang="en-US" sz="2000" b="1" dirty="0"/>
              <a:t>QCC Course Instructor: TBD</a:t>
            </a:r>
          </a:p>
          <a:p>
            <a:pPr>
              <a:lnSpc>
                <a:spcPct val="90000"/>
              </a:lnSpc>
            </a:pPr>
            <a:r>
              <a:rPr lang="en-US" dirty="0"/>
              <a:t>This course provides an overview of the core aspects of information technology. The topics include: computer hardware, operating systems, application software, networks, information security, interactive media, and programming. The course focuses on defining how each IT area relates to, and interacts with, each other. Upon completion of the course, students have the knowledge necessary for further study in IT as well as understanding of the impact of technology on society and organizations of all types. </a:t>
            </a:r>
          </a:p>
          <a:p>
            <a:pPr>
              <a:lnSpc>
                <a:spcPct val="90000"/>
              </a:lnSpc>
            </a:pPr>
            <a:r>
              <a:rPr lang="en-US" dirty="0"/>
              <a:t>Course materials include a code will be provided. Those materials will be emailed to your QCC email. Classes will be taught remotely, using Blackboard, Zoom, or Google.</a:t>
            </a:r>
          </a:p>
          <a:p>
            <a:pPr marL="0" indent="0">
              <a:lnSpc>
                <a:spcPct val="90000"/>
              </a:lnSpc>
              <a:buNone/>
            </a:pPr>
            <a:r>
              <a:rPr lang="en-US" dirty="0"/>
              <a:t/>
            </a:r>
            <a:br>
              <a:rPr lang="en-US" dirty="0"/>
            </a:br>
            <a:endParaRPr lang="en-US" dirty="0"/>
          </a:p>
        </p:txBody>
      </p:sp>
    </p:spTree>
    <p:extLst>
      <p:ext uri="{BB962C8B-B14F-4D97-AF65-F5344CB8AC3E}">
        <p14:creationId xmlns:p14="http://schemas.microsoft.com/office/powerpoint/2010/main" val="524349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rmAutofit fontScale="90000"/>
          </a:bodyPr>
          <a:lstStyle/>
          <a:p>
            <a:pPr>
              <a:lnSpc>
                <a:spcPct val="90000"/>
              </a:lnSpc>
            </a:pPr>
            <a:r>
              <a:rPr lang="en-US" sz="2700" b="1" dirty="0">
                <a:solidFill>
                  <a:srgbClr val="FFFFFF"/>
                </a:solidFill>
              </a:rPr>
              <a:t/>
            </a:r>
            <a:br>
              <a:rPr lang="en-US" sz="2700" b="1" dirty="0">
                <a:solidFill>
                  <a:srgbClr val="FFFFFF"/>
                </a:solidFill>
              </a:rPr>
            </a:br>
            <a:r>
              <a:rPr lang="en-US" dirty="0">
                <a:solidFill>
                  <a:schemeClr val="bg1"/>
                </a:solidFill>
              </a:rPr>
              <a:t> PSY 101 Introduction to Psychology</a:t>
            </a:r>
            <a:br>
              <a:rPr lang="en-US" dirty="0">
                <a:solidFill>
                  <a:schemeClr val="bg1"/>
                </a:solidFill>
              </a:rPr>
            </a:br>
            <a:r>
              <a:rPr lang="en-US" sz="1800" b="1" dirty="0">
                <a:solidFill>
                  <a:srgbClr val="FFFFFF"/>
                </a:solidFill>
              </a:rPr>
              <a:t/>
            </a:r>
            <a:br>
              <a:rPr lang="en-US" sz="1800" b="1" dirty="0">
                <a:solidFill>
                  <a:srgbClr val="FFFFFF"/>
                </a:solidFill>
              </a:rPr>
            </a:br>
            <a:endParaRPr lang="en-US" sz="18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804420" y="2612255"/>
            <a:ext cx="10454129" cy="4010218"/>
          </a:xfrm>
        </p:spPr>
        <p:txBody>
          <a:bodyPr>
            <a:noAutofit/>
          </a:bodyPr>
          <a:lstStyle/>
          <a:p>
            <a:pPr marL="0" indent="0" algn="ctr">
              <a:lnSpc>
                <a:spcPct val="90000"/>
              </a:lnSpc>
              <a:buNone/>
            </a:pPr>
            <a:r>
              <a:rPr lang="en-US" sz="2000" b="1" dirty="0"/>
              <a:t>QCC Course Instructor: TBD</a:t>
            </a:r>
          </a:p>
          <a:p>
            <a:r>
              <a:rPr lang="en-US" dirty="0"/>
              <a:t>In this survey course, the student becomes aware of and appreciates the various influences upon behavior. The topics covered include, but are not limited to, the nervous system, sensation and perception, motivation, learning, emotion, and personality. Through an investigation of these areas, within a multiplicity of cultural contexts, the student understands the diversity of the human condition. </a:t>
            </a:r>
          </a:p>
          <a:p>
            <a:pPr>
              <a:lnSpc>
                <a:spcPct val="90000"/>
              </a:lnSpc>
            </a:pPr>
            <a:r>
              <a:rPr lang="en-US" dirty="0"/>
              <a:t>Course materials include a book which will be provided. We will communicate with you through your QCC email the delivery of these materials. Classes will be taught remotely, using Blackboard, Zoom, or Google.</a:t>
            </a:r>
          </a:p>
          <a:p>
            <a:pPr marL="0" indent="0">
              <a:lnSpc>
                <a:spcPct val="90000"/>
              </a:lnSpc>
              <a:buNone/>
            </a:pPr>
            <a:r>
              <a:rPr lang="en-US" dirty="0"/>
              <a:t/>
            </a:r>
            <a:br>
              <a:rPr lang="en-US" dirty="0"/>
            </a:br>
            <a:endParaRPr lang="en-US" dirty="0"/>
          </a:p>
        </p:txBody>
      </p:sp>
    </p:spTree>
    <p:extLst>
      <p:ext uri="{BB962C8B-B14F-4D97-AF65-F5344CB8AC3E}">
        <p14:creationId xmlns:p14="http://schemas.microsoft.com/office/powerpoint/2010/main" val="280684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D461-51EE-B543-B4AE-904324564998}"/>
              </a:ext>
            </a:extLst>
          </p:cNvPr>
          <p:cNvSpPr>
            <a:spLocks noGrp="1"/>
          </p:cNvSpPr>
          <p:nvPr>
            <p:ph type="title"/>
          </p:nvPr>
        </p:nvSpPr>
        <p:spPr>
          <a:xfrm>
            <a:off x="804421" y="648377"/>
            <a:ext cx="10583158" cy="1152144"/>
          </a:xfrm>
        </p:spPr>
        <p:txBody>
          <a:bodyPr>
            <a:normAutofit fontScale="90000"/>
          </a:bodyPr>
          <a:lstStyle/>
          <a:p>
            <a:pPr>
              <a:lnSpc>
                <a:spcPct val="90000"/>
              </a:lnSpc>
            </a:pPr>
            <a:r>
              <a:rPr lang="en-US" sz="2700" b="1" dirty="0">
                <a:solidFill>
                  <a:srgbClr val="FFFFFF"/>
                </a:solidFill>
              </a:rPr>
              <a:t/>
            </a:r>
            <a:br>
              <a:rPr lang="en-US" sz="2700" b="1" dirty="0">
                <a:solidFill>
                  <a:srgbClr val="FFFFFF"/>
                </a:solidFill>
              </a:rPr>
            </a:br>
            <a:r>
              <a:rPr lang="en-US" dirty="0">
                <a:solidFill>
                  <a:schemeClr val="bg1"/>
                </a:solidFill>
              </a:rPr>
              <a:t> SPN 112 College Spanish II</a:t>
            </a:r>
            <a:br>
              <a:rPr lang="en-US" dirty="0">
                <a:solidFill>
                  <a:schemeClr val="bg1"/>
                </a:solidFill>
              </a:rPr>
            </a:br>
            <a:endParaRPr lang="en-US" sz="18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AF49C-DE8F-9F4E-BD15-7C7D4D8388DA}"/>
              </a:ext>
            </a:extLst>
          </p:cNvPr>
          <p:cNvSpPr>
            <a:spLocks noGrp="1"/>
          </p:cNvSpPr>
          <p:nvPr>
            <p:ph idx="1"/>
          </p:nvPr>
        </p:nvSpPr>
        <p:spPr>
          <a:xfrm>
            <a:off x="804420" y="2612255"/>
            <a:ext cx="10454129" cy="4010218"/>
          </a:xfrm>
        </p:spPr>
        <p:txBody>
          <a:bodyPr>
            <a:noAutofit/>
          </a:bodyPr>
          <a:lstStyle/>
          <a:p>
            <a:pPr marL="0" indent="0" algn="ctr">
              <a:buNone/>
            </a:pPr>
            <a:r>
              <a:rPr lang="en-US" sz="1800" b="1" dirty="0">
                <a:latin typeface="Calibri" panose="020F0502020204030204" pitchFamily="34" charset="0"/>
                <a:cs typeface="Calibri" panose="020F0502020204030204" pitchFamily="34" charset="0"/>
              </a:rPr>
              <a:t>QCC Course Instructor: TBD</a:t>
            </a:r>
          </a:p>
          <a:p>
            <a:r>
              <a:rPr lang="en-US" dirty="0"/>
              <a:t>This course is a continuation of SPN 111 Beginning Spanish I. Students continue to progress in the fundamentals of understanding, speaking, reading, and writing the Spanish language. The course emphasizes the development of reading skills through the study of enjoyable, short, and timely articles on contemporary life and culture in the Spanish-speaking world. The course covers more complex verb and pronoun forms. </a:t>
            </a:r>
          </a:p>
          <a:p>
            <a:r>
              <a:rPr lang="en-US" dirty="0"/>
              <a:t>Course materials include a book will be provided. We will communicate with you through your QCC email the delivery of these materials. Classes will be taught remotely, using Blackboard, Zoom, or Google.</a:t>
            </a:r>
          </a:p>
          <a:p>
            <a:pPr marL="0" indent="0">
              <a:lnSpc>
                <a:spcPct val="90000"/>
              </a:lnSpc>
              <a:buNone/>
            </a:pPr>
            <a:r>
              <a:rPr lang="en-US" dirty="0"/>
              <a:t/>
            </a:r>
            <a:br>
              <a:rPr lang="en-US" dirty="0"/>
            </a:br>
            <a:endParaRPr lang="en-US" dirty="0"/>
          </a:p>
        </p:txBody>
      </p:sp>
    </p:spTree>
    <p:extLst>
      <p:ext uri="{BB962C8B-B14F-4D97-AF65-F5344CB8AC3E}">
        <p14:creationId xmlns:p14="http://schemas.microsoft.com/office/powerpoint/2010/main" val="29297792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497</TotalTime>
  <Words>2261</Words>
  <Application>Microsoft Office PowerPoint</Application>
  <PresentationFormat>Widescreen</PresentationFormat>
  <Paragraphs>114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Garamond</vt:lpstr>
      <vt:lpstr>Wingdings</vt:lpstr>
      <vt:lpstr>Organic</vt:lpstr>
      <vt:lpstr>Spring Class Overview</vt:lpstr>
      <vt:lpstr>Early College Program  First Step </vt:lpstr>
      <vt:lpstr>Early College Terms</vt:lpstr>
      <vt:lpstr>Important Information</vt:lpstr>
      <vt:lpstr> BSL 101 Business Law I  </vt:lpstr>
      <vt:lpstr>  FYE 101 First Year Experience  </vt:lpstr>
      <vt:lpstr>  CIS 105 Introduction to Technology </vt:lpstr>
      <vt:lpstr>  PSY 101 Introduction to Psychology  </vt:lpstr>
      <vt:lpstr>  SPN 112 College Spanish II </vt:lpstr>
      <vt:lpstr>  ART 131- Introduction to Drawing </vt:lpstr>
      <vt:lpstr>  CRJ 102- Terrorism and Homeland Security  </vt:lpstr>
      <vt:lpstr> BTT 101 Introduction to Biotechnology  </vt:lpstr>
      <vt:lpstr>  MAT 100- College Algebra </vt:lpstr>
      <vt:lpstr>  MAT 122- Statistics </vt:lpstr>
      <vt:lpstr>  MAT 121 Topics in Mathematics </vt:lpstr>
      <vt:lpstr>  SOC 100 Introduction to Sociology </vt:lpstr>
      <vt:lpstr>  UR 101 Introduction to Urban Studies </vt:lpstr>
      <vt:lpstr>  PO 450 Politics of Black Hair (100MTC) </vt:lpstr>
      <vt:lpstr>  AR 105 Introduction to Animation</vt:lpstr>
      <vt:lpstr>  MU 140 World Music</vt:lpstr>
      <vt:lpstr>Course Success</vt:lpstr>
      <vt:lpstr>Mentorship Program</vt:lpstr>
      <vt:lpstr>Q&amp;A</vt:lpstr>
      <vt:lpstr>Contact Information</vt:lpstr>
      <vt:lpstr>Thank You for participating, and have a great semester!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Worcester State University Summer I Orientation</dc:title>
  <dc:creator>Microsoft Office User</dc:creator>
  <cp:lastModifiedBy>Christina Hebert</cp:lastModifiedBy>
  <cp:revision>35</cp:revision>
  <dcterms:created xsi:type="dcterms:W3CDTF">2020-05-15T18:38:52Z</dcterms:created>
  <dcterms:modified xsi:type="dcterms:W3CDTF">2020-12-01T20:38:37Z</dcterms:modified>
</cp:coreProperties>
</file>